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Epilogue SemiBold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DM Sans ExtraBold"/>
      <p:bold r:id="rId42"/>
      <p:boldItalic r:id="rId43"/>
    </p:embeddedFont>
    <p:embeddedFont>
      <p:font typeface="DM Sans SemiBold"/>
      <p:regular r:id="rId44"/>
      <p:bold r:id="rId45"/>
      <p:italic r:id="rId46"/>
      <p:boldItalic r:id="rId47"/>
    </p:embeddedFont>
    <p:embeddedFont>
      <p:font typeface="Albert Sans"/>
      <p:regular r:id="rId48"/>
      <p:bold r:id="rId49"/>
      <p:italic r:id="rId50"/>
      <p:boldItalic r:id="rId51"/>
    </p:embeddedFont>
    <p:embeddedFont>
      <p:font typeface="Epilogue"/>
      <p:regular r:id="rId52"/>
      <p:bold r:id="rId53"/>
      <p:italic r:id="rId54"/>
      <p:boldItalic r:id="rId55"/>
    </p:embeddedFont>
    <p:embeddedFont>
      <p:font typeface="DM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DMSansExtraBold-bold.fntdata"/><Relationship Id="rId41" Type="http://schemas.openxmlformats.org/officeDocument/2006/relationships/font" Target="fonts/Lato-boldItalic.fntdata"/><Relationship Id="rId44" Type="http://schemas.openxmlformats.org/officeDocument/2006/relationships/font" Target="fonts/DMSansSemiBold-regular.fntdata"/><Relationship Id="rId43" Type="http://schemas.openxmlformats.org/officeDocument/2006/relationships/font" Target="fonts/DMSansExtraBold-boldItalic.fntdata"/><Relationship Id="rId46" Type="http://schemas.openxmlformats.org/officeDocument/2006/relationships/font" Target="fonts/DMSansSemiBold-italic.fntdata"/><Relationship Id="rId45" Type="http://schemas.openxmlformats.org/officeDocument/2006/relationships/font" Target="fonts/DMSa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lbertSans-regular.fntdata"/><Relationship Id="rId47" Type="http://schemas.openxmlformats.org/officeDocument/2006/relationships/font" Target="fonts/DMSansSemiBold-boldItalic.fntdata"/><Relationship Id="rId49" Type="http://schemas.openxmlformats.org/officeDocument/2006/relationships/font" Target="fonts/Alber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EpilogueSemiBold-bold.fntdata"/><Relationship Id="rId34" Type="http://schemas.openxmlformats.org/officeDocument/2006/relationships/font" Target="fonts/EpilogueSemiBold-regular.fntdata"/><Relationship Id="rId37" Type="http://schemas.openxmlformats.org/officeDocument/2006/relationships/font" Target="fonts/EpilogueSemiBold-boldItalic.fntdata"/><Relationship Id="rId36" Type="http://schemas.openxmlformats.org/officeDocument/2006/relationships/font" Target="fonts/EpilogueSemiBold-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29" Type="http://schemas.openxmlformats.org/officeDocument/2006/relationships/font" Target="fonts/Raleway-boldItalic.fntdata"/><Relationship Id="rId51" Type="http://schemas.openxmlformats.org/officeDocument/2006/relationships/font" Target="fonts/AlbertSans-boldItalic.fntdata"/><Relationship Id="rId50" Type="http://schemas.openxmlformats.org/officeDocument/2006/relationships/font" Target="fonts/AlbertSans-italic.fntdata"/><Relationship Id="rId53" Type="http://schemas.openxmlformats.org/officeDocument/2006/relationships/font" Target="fonts/Epilogue-bold.fntdata"/><Relationship Id="rId52" Type="http://schemas.openxmlformats.org/officeDocument/2006/relationships/font" Target="fonts/Epilogue-regular.fntdata"/><Relationship Id="rId11" Type="http://schemas.openxmlformats.org/officeDocument/2006/relationships/slide" Target="slides/slide7.xml"/><Relationship Id="rId55" Type="http://schemas.openxmlformats.org/officeDocument/2006/relationships/font" Target="fonts/Epilogue-boldItalic.fntdata"/><Relationship Id="rId10" Type="http://schemas.openxmlformats.org/officeDocument/2006/relationships/slide" Target="slides/slide6.xml"/><Relationship Id="rId54" Type="http://schemas.openxmlformats.org/officeDocument/2006/relationships/font" Target="fonts/Epilogue-italic.fntdata"/><Relationship Id="rId13" Type="http://schemas.openxmlformats.org/officeDocument/2006/relationships/slide" Target="slides/slide9.xml"/><Relationship Id="rId57" Type="http://schemas.openxmlformats.org/officeDocument/2006/relationships/font" Target="fonts/DMSans-bold.fntdata"/><Relationship Id="rId12" Type="http://schemas.openxmlformats.org/officeDocument/2006/relationships/slide" Target="slides/slide8.xml"/><Relationship Id="rId56" Type="http://schemas.openxmlformats.org/officeDocument/2006/relationships/font" Target="fonts/DMSans-regular.fntdata"/><Relationship Id="rId15" Type="http://schemas.openxmlformats.org/officeDocument/2006/relationships/slide" Target="slides/slide11.xml"/><Relationship Id="rId59" Type="http://schemas.openxmlformats.org/officeDocument/2006/relationships/font" Target="fonts/DM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DM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05afc42a3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05afc42a3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2ca111742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2ca111742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258269c9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1258269c9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2424f48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72424f48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2424f4a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2424f4a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2424f4a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2424f4a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360713c0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360713c0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61ec02c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161ec02c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30b26925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330b26925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2424f48d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2424f48d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f9e62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f9e62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134c6d4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e134c6d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134c6d4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134c6d4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f9e629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f9e62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258269c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258269c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258269c9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1258269c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e375b9f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e375b9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40bdee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40bdee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2424f48d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2424f48d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2ca111742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2ca111742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86500" y="483875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039900" y="1068825"/>
            <a:ext cx="4389000" cy="25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039900" y="3629025"/>
            <a:ext cx="438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334100" y="636275"/>
            <a:ext cx="32919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486500" y="483875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323350" y="632700"/>
            <a:ext cx="3291900" cy="40233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4771300" y="1476000"/>
            <a:ext cx="36576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4771300" y="2497200"/>
            <a:ext cx="36576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2" type="title"/>
          </p:nvPr>
        </p:nvSpPr>
        <p:spPr>
          <a:xfrm>
            <a:off x="1329600" y="1764920"/>
            <a:ext cx="734700" cy="5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3" type="title"/>
          </p:nvPr>
        </p:nvSpPr>
        <p:spPr>
          <a:xfrm>
            <a:off x="1329600" y="3198328"/>
            <a:ext cx="734700" cy="5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4" type="title"/>
          </p:nvPr>
        </p:nvSpPr>
        <p:spPr>
          <a:xfrm>
            <a:off x="3724075" y="1764920"/>
            <a:ext cx="734700" cy="5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5" type="title"/>
          </p:nvPr>
        </p:nvSpPr>
        <p:spPr>
          <a:xfrm>
            <a:off x="3724075" y="3198328"/>
            <a:ext cx="734700" cy="5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6" type="title"/>
          </p:nvPr>
        </p:nvSpPr>
        <p:spPr>
          <a:xfrm>
            <a:off x="6118550" y="1764920"/>
            <a:ext cx="734700" cy="5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7" type="title"/>
          </p:nvPr>
        </p:nvSpPr>
        <p:spPr>
          <a:xfrm>
            <a:off x="6118550" y="3198328"/>
            <a:ext cx="734700" cy="539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1329600" y="2264412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8" type="subTitle"/>
          </p:nvPr>
        </p:nvSpPr>
        <p:spPr>
          <a:xfrm>
            <a:off x="3724075" y="2264412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9" type="subTitle"/>
          </p:nvPr>
        </p:nvSpPr>
        <p:spPr>
          <a:xfrm>
            <a:off x="6118550" y="2264412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1329600" y="3697887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4" type="subTitle"/>
          </p:nvPr>
        </p:nvSpPr>
        <p:spPr>
          <a:xfrm>
            <a:off x="3724075" y="3697887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5" type="subTitle"/>
          </p:nvPr>
        </p:nvSpPr>
        <p:spPr>
          <a:xfrm>
            <a:off x="6118550" y="3697887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640800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063025" y="611250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hasCustomPrompt="1" type="title"/>
          </p:nvPr>
        </p:nvSpPr>
        <p:spPr>
          <a:xfrm>
            <a:off x="715088" y="2042525"/>
            <a:ext cx="3108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715088" y="2735247"/>
            <a:ext cx="3108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hasCustomPrompt="1" idx="2" type="title"/>
          </p:nvPr>
        </p:nvSpPr>
        <p:spPr>
          <a:xfrm>
            <a:off x="715088" y="534989"/>
            <a:ext cx="3108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/>
          <p:nvPr>
            <p:ph idx="3" type="subTitle"/>
          </p:nvPr>
        </p:nvSpPr>
        <p:spPr>
          <a:xfrm>
            <a:off x="715088" y="1227701"/>
            <a:ext cx="3108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hasCustomPrompt="1" idx="4" type="title"/>
          </p:nvPr>
        </p:nvSpPr>
        <p:spPr>
          <a:xfrm>
            <a:off x="715088" y="3550075"/>
            <a:ext cx="3108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/>
          <p:nvPr>
            <p:ph idx="5" type="subTitle"/>
          </p:nvPr>
        </p:nvSpPr>
        <p:spPr>
          <a:xfrm>
            <a:off x="715088" y="4242797"/>
            <a:ext cx="3108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5"/>
          <p:cNvSpPr/>
          <p:nvPr>
            <p:ph idx="6" type="pic"/>
          </p:nvPr>
        </p:nvSpPr>
        <p:spPr>
          <a:xfrm>
            <a:off x="5215425" y="458850"/>
            <a:ext cx="32919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272900" y="458800"/>
            <a:ext cx="1341300" cy="20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4780575" y="458800"/>
            <a:ext cx="1341300" cy="206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6288250" y="458800"/>
            <a:ext cx="2216700" cy="407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271833" y="2685675"/>
            <a:ext cx="2850000" cy="184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715100" y="2192100"/>
            <a:ext cx="2194500" cy="10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715100" y="3145400"/>
            <a:ext cx="16458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/>
          <p:nvPr>
            <p:ph idx="2" type="pic"/>
          </p:nvPr>
        </p:nvSpPr>
        <p:spPr>
          <a:xfrm>
            <a:off x="6212050" y="535000"/>
            <a:ext cx="22167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6"/>
          <p:cNvSpPr/>
          <p:nvPr>
            <p:ph idx="3" type="pic"/>
          </p:nvPr>
        </p:nvSpPr>
        <p:spPr>
          <a:xfrm>
            <a:off x="3193675" y="2758964"/>
            <a:ext cx="2850000" cy="1849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6"/>
          <p:cNvSpPr/>
          <p:nvPr>
            <p:ph idx="4" type="pic"/>
          </p:nvPr>
        </p:nvSpPr>
        <p:spPr>
          <a:xfrm>
            <a:off x="4702853" y="535000"/>
            <a:ext cx="1341300" cy="2064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/>
          <p:nvPr>
            <p:ph idx="5" type="pic"/>
          </p:nvPr>
        </p:nvSpPr>
        <p:spPr>
          <a:xfrm>
            <a:off x="3193675" y="535000"/>
            <a:ext cx="1341300" cy="206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40800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5063025" y="611250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720000" y="1421100"/>
            <a:ext cx="3492900" cy="14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720000" y="2808000"/>
            <a:ext cx="3492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5215425" y="458850"/>
            <a:ext cx="32919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1783100" y="1137550"/>
            <a:ext cx="5577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2" type="subTitle"/>
          </p:nvPr>
        </p:nvSpPr>
        <p:spPr>
          <a:xfrm>
            <a:off x="1783100" y="2135050"/>
            <a:ext cx="55779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1783100" y="3611160"/>
            <a:ext cx="5577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937625" y="2655055"/>
            <a:ext cx="22896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2" type="subTitle"/>
          </p:nvPr>
        </p:nvSpPr>
        <p:spPr>
          <a:xfrm>
            <a:off x="3484347" y="2655053"/>
            <a:ext cx="22860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3" type="subTitle"/>
          </p:nvPr>
        </p:nvSpPr>
        <p:spPr>
          <a:xfrm>
            <a:off x="6031075" y="2655053"/>
            <a:ext cx="22860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4" type="subTitle"/>
          </p:nvPr>
        </p:nvSpPr>
        <p:spPr>
          <a:xfrm>
            <a:off x="937625" y="2357478"/>
            <a:ext cx="22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5" type="subTitle"/>
          </p:nvPr>
        </p:nvSpPr>
        <p:spPr>
          <a:xfrm>
            <a:off x="3484350" y="2357478"/>
            <a:ext cx="22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6" type="subTitle"/>
          </p:nvPr>
        </p:nvSpPr>
        <p:spPr>
          <a:xfrm>
            <a:off x="6031075" y="2357477"/>
            <a:ext cx="2289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1869650" y="1542875"/>
            <a:ext cx="283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2" type="subTitle"/>
          </p:nvPr>
        </p:nvSpPr>
        <p:spPr>
          <a:xfrm>
            <a:off x="1869651" y="1832375"/>
            <a:ext cx="2834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5589302" y="1832375"/>
            <a:ext cx="2834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1869651" y="3580700"/>
            <a:ext cx="2834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5589302" y="3580700"/>
            <a:ext cx="28347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6" type="subTitle"/>
          </p:nvPr>
        </p:nvSpPr>
        <p:spPr>
          <a:xfrm>
            <a:off x="1869650" y="3291200"/>
            <a:ext cx="283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7" type="subTitle"/>
          </p:nvPr>
        </p:nvSpPr>
        <p:spPr>
          <a:xfrm>
            <a:off x="5589300" y="1542875"/>
            <a:ext cx="283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8" type="subTitle"/>
          </p:nvPr>
        </p:nvSpPr>
        <p:spPr>
          <a:xfrm>
            <a:off x="5589300" y="3291200"/>
            <a:ext cx="2834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645575" y="483875"/>
            <a:ext cx="40233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954300" y="2270200"/>
            <a:ext cx="3474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6552350" y="535000"/>
            <a:ext cx="1876500" cy="150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>
            <p:ph idx="3" type="pic"/>
          </p:nvPr>
        </p:nvSpPr>
        <p:spPr>
          <a:xfrm>
            <a:off x="493175" y="636275"/>
            <a:ext cx="40233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1242925" y="1872311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2" type="subTitle"/>
          </p:nvPr>
        </p:nvSpPr>
        <p:spPr>
          <a:xfrm>
            <a:off x="3790699" y="1872311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3" type="subTitle"/>
          </p:nvPr>
        </p:nvSpPr>
        <p:spPr>
          <a:xfrm>
            <a:off x="1242925" y="3602600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4" type="subTitle"/>
          </p:nvPr>
        </p:nvSpPr>
        <p:spPr>
          <a:xfrm>
            <a:off x="3790699" y="3602600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5" type="subTitle"/>
          </p:nvPr>
        </p:nvSpPr>
        <p:spPr>
          <a:xfrm>
            <a:off x="6338471" y="1872311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6" type="subTitle"/>
          </p:nvPr>
        </p:nvSpPr>
        <p:spPr>
          <a:xfrm>
            <a:off x="6338471" y="3602600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7" type="subTitle"/>
          </p:nvPr>
        </p:nvSpPr>
        <p:spPr>
          <a:xfrm>
            <a:off x="1242925" y="16622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8" type="subTitle"/>
          </p:nvPr>
        </p:nvSpPr>
        <p:spPr>
          <a:xfrm>
            <a:off x="3790699" y="16622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9" type="subTitle"/>
          </p:nvPr>
        </p:nvSpPr>
        <p:spPr>
          <a:xfrm>
            <a:off x="6338471" y="16622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13" type="subTitle"/>
          </p:nvPr>
        </p:nvSpPr>
        <p:spPr>
          <a:xfrm>
            <a:off x="1242925" y="3389300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14" type="subTitle"/>
          </p:nvPr>
        </p:nvSpPr>
        <p:spPr>
          <a:xfrm>
            <a:off x="3790699" y="3389300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15" type="subTitle"/>
          </p:nvPr>
        </p:nvSpPr>
        <p:spPr>
          <a:xfrm>
            <a:off x="6338471" y="3389300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>
            <a:off x="640800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5063025" y="611250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type="ctrTitle"/>
          </p:nvPr>
        </p:nvSpPr>
        <p:spPr>
          <a:xfrm>
            <a:off x="715100" y="669825"/>
            <a:ext cx="34746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715100" y="1628350"/>
            <a:ext cx="3474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22"/>
          <p:cNvSpPr txBox="1"/>
          <p:nvPr/>
        </p:nvSpPr>
        <p:spPr>
          <a:xfrm>
            <a:off x="715100" y="3649325"/>
            <a:ext cx="310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</a:t>
            </a:r>
            <a:r>
              <a:rPr b="1"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icons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3" name="Google Shape;173;p22"/>
          <p:cNvSpPr/>
          <p:nvPr>
            <p:ph idx="2" type="pic"/>
          </p:nvPr>
        </p:nvSpPr>
        <p:spPr>
          <a:xfrm>
            <a:off x="5215425" y="458850"/>
            <a:ext cx="32919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640800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856300" y="2421750"/>
            <a:ext cx="25677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2295050" y="2421749"/>
            <a:ext cx="25056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2295050" y="2132240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5856300" y="2132240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0"/>
            <a:ext cx="45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640800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5063025" y="611250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20000" y="1142400"/>
            <a:ext cx="356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720000" y="1715100"/>
            <a:ext cx="35661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5215425" y="458850"/>
            <a:ext cx="32919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486500" y="483875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>
            <p:ph idx="2" type="pic"/>
          </p:nvPr>
        </p:nvSpPr>
        <p:spPr>
          <a:xfrm>
            <a:off x="334100" y="636275"/>
            <a:ext cx="3291900" cy="40233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3998600" y="1307100"/>
            <a:ext cx="44304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6408000" y="0"/>
            <a:ext cx="27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-133325" y="198600"/>
            <a:ext cx="9057000" cy="47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5063025" y="611250"/>
            <a:ext cx="3291900" cy="40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510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71517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9"/>
          <p:cNvSpPr/>
          <p:nvPr>
            <p:ph idx="2" type="pic"/>
          </p:nvPr>
        </p:nvSpPr>
        <p:spPr>
          <a:xfrm>
            <a:off x="5215425" y="458850"/>
            <a:ext cx="3291900" cy="402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SemiBold"/>
              <a:buNone/>
              <a:defRPr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2.jpg"/><Relationship Id="rId6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ncbi.nlm.nih.gov/pmc/articles/PMC9021350/#:~:text=Skin%20conditions%20affect%201.9%20billion%20people%20and%20are%20the%20fourth,benign%20skin%20growths%20%5B2%5D." TargetMode="External"/><Relationship Id="rId5" Type="http://schemas.openxmlformats.org/officeDocument/2006/relationships/hyperlink" Target="https://www.medicaleconomics.com/view/appointment-wait-times-drop-for-family-physicians-indicating-shift-in-car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5.png"/><Relationship Id="rId5" Type="http://schemas.openxmlformats.org/officeDocument/2006/relationships/hyperlink" Target="https://www.aad.org/member/clinical-quality/clinical-care/bsd#:~:text=Skin%20disease%20cost%20the%20US,in%20caring%20for%20these%20patients" TargetMode="External"/><Relationship Id="rId6" Type="http://schemas.openxmlformats.org/officeDocument/2006/relationships/hyperlink" Target="https://www.aanp.org/news-feed/nurse-practitioner-profession-grows-to-385-000-stro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ctrTitle"/>
          </p:nvPr>
        </p:nvSpPr>
        <p:spPr>
          <a:xfrm>
            <a:off x="4039900" y="460550"/>
            <a:ext cx="4389000" cy="25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 Sight App </a:t>
            </a:r>
            <a:r>
              <a:rPr lang="en" sz="3600">
                <a:solidFill>
                  <a:schemeClr val="accent1"/>
                </a:solidFill>
              </a:rPr>
              <a:t>Multimodal Model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85" name="Google Shape;185;p25"/>
          <p:cNvSpPr txBox="1"/>
          <p:nvPr>
            <p:ph idx="1" type="subTitle"/>
          </p:nvPr>
        </p:nvSpPr>
        <p:spPr>
          <a:xfrm>
            <a:off x="4039900" y="3629025"/>
            <a:ext cx="438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BIODS 295</a:t>
            </a:r>
            <a:br>
              <a:rPr lang="en"/>
            </a:br>
            <a:r>
              <a:rPr lang="en" sz="1300"/>
              <a:t>Munim Moiz, Disha Sharma, Mahek Vara, Katrina Kuo</a:t>
            </a:r>
            <a:endParaRPr sz="1300"/>
          </a:p>
        </p:txBody>
      </p:sp>
      <p:pic>
        <p:nvPicPr>
          <p:cNvPr id="186" name="Google Shape;186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54" l="0" r="0" t="10665"/>
          <a:stretch/>
        </p:blipFill>
        <p:spPr>
          <a:xfrm>
            <a:off x="334100" y="636275"/>
            <a:ext cx="3291839" cy="40233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Analysis: </a:t>
            </a:r>
            <a:r>
              <a:rPr lang="en" sz="2100"/>
              <a:t>Competitive Landscape</a:t>
            </a:r>
            <a:endParaRPr sz="2100"/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50" y="2771900"/>
            <a:ext cx="1223201" cy="43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121" y="3187421"/>
            <a:ext cx="1208150" cy="3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475" y="2133236"/>
            <a:ext cx="664301" cy="43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4"/>
          <p:cNvCxnSpPr/>
          <p:nvPr/>
        </p:nvCxnSpPr>
        <p:spPr>
          <a:xfrm>
            <a:off x="4347475" y="1395375"/>
            <a:ext cx="9300" cy="3257700"/>
          </a:xfrm>
          <a:prstGeom prst="straightConnector1">
            <a:avLst/>
          </a:prstGeom>
          <a:noFill/>
          <a:ln cap="flat" cmpd="sng" w="9525">
            <a:solidFill>
              <a:srgbClr val="4B473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4"/>
          <p:cNvCxnSpPr/>
          <p:nvPr/>
        </p:nvCxnSpPr>
        <p:spPr>
          <a:xfrm flipH="1" rot="10800000">
            <a:off x="676700" y="2996025"/>
            <a:ext cx="8055000" cy="56400"/>
          </a:xfrm>
          <a:prstGeom prst="straightConnector1">
            <a:avLst/>
          </a:prstGeom>
          <a:noFill/>
          <a:ln cap="flat" cmpd="sng" w="9525">
            <a:solidFill>
              <a:srgbClr val="4B47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4"/>
          <p:cNvSpPr txBox="1"/>
          <p:nvPr/>
        </p:nvSpPr>
        <p:spPr>
          <a:xfrm>
            <a:off x="7628400" y="2996025"/>
            <a:ext cx="143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Clinical Accuracy</a:t>
            </a:r>
            <a:endParaRPr sz="1000" u="sng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2195700" y="1259225"/>
            <a:ext cx="2300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Number of Skin Conditions Tackled </a:t>
            </a:r>
            <a:endParaRPr sz="1000" u="sng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8354525" y="2724150"/>
            <a:ext cx="143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High</a:t>
            </a:r>
            <a:endParaRPr i="1" sz="10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676700" y="2760375"/>
            <a:ext cx="143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Low</a:t>
            </a:r>
            <a:endParaRPr i="1" sz="10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4356900" y="4440850"/>
            <a:ext cx="143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A few</a:t>
            </a:r>
            <a:endParaRPr i="1" sz="10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4356900" y="1301500"/>
            <a:ext cx="1439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All</a:t>
            </a:r>
            <a:endParaRPr i="1" sz="10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5924" y="4261524"/>
            <a:ext cx="1629239" cy="4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3300" y="2520650"/>
            <a:ext cx="1550475" cy="2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/>
          <p:nvPr/>
        </p:nvSpPr>
        <p:spPr>
          <a:xfrm>
            <a:off x="7273125" y="1404775"/>
            <a:ext cx="1081500" cy="293100"/>
          </a:xfrm>
          <a:prstGeom prst="rect">
            <a:avLst/>
          </a:prstGeom>
          <a:noFill/>
          <a:ln cap="flat" cmpd="sng" w="19050">
            <a:solidFill>
              <a:srgbClr val="E76A2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4617" y="1718351"/>
            <a:ext cx="877872" cy="4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500" y="3288079"/>
            <a:ext cx="877875" cy="45956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4"/>
          <p:cNvSpPr txBox="1"/>
          <p:nvPr/>
        </p:nvSpPr>
        <p:spPr>
          <a:xfrm>
            <a:off x="7355125" y="1357750"/>
            <a:ext cx="2037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Skin Sight </a:t>
            </a:r>
            <a:endParaRPr i="1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751575" y="3856150"/>
            <a:ext cx="1693200" cy="3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3707438" y="3856150"/>
            <a:ext cx="1799100" cy="3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6881051" y="3856150"/>
            <a:ext cx="1799100" cy="3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5" name="Google Shape;365;p35"/>
          <p:cNvSpPr/>
          <p:nvPr/>
        </p:nvSpPr>
        <p:spPr>
          <a:xfrm>
            <a:off x="2983849" y="2245975"/>
            <a:ext cx="3293700" cy="69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3332425" y="1437725"/>
            <a:ext cx="2538900" cy="3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67" name="Google Shape;36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 Sight: an AI Triaging Tool</a:t>
            </a:r>
            <a:endParaRPr/>
          </a:p>
        </p:txBody>
      </p:sp>
      <p:sp>
        <p:nvSpPr>
          <p:cNvPr id="368" name="Google Shape;368;p35"/>
          <p:cNvSpPr txBox="1"/>
          <p:nvPr>
            <p:ph idx="1" type="subTitle"/>
          </p:nvPr>
        </p:nvSpPr>
        <p:spPr>
          <a:xfrm>
            <a:off x="2551525" y="2441118"/>
            <a:ext cx="4100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Layer of Triaging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passed to a Healthcare Professional</a:t>
            </a:r>
            <a:endParaRPr/>
          </a:p>
        </p:txBody>
      </p:sp>
      <p:sp>
        <p:nvSpPr>
          <p:cNvPr id="369" name="Google Shape;369;p35"/>
          <p:cNvSpPr txBox="1"/>
          <p:nvPr>
            <p:ph idx="7" type="subTitle"/>
          </p:nvPr>
        </p:nvSpPr>
        <p:spPr>
          <a:xfrm>
            <a:off x="3560563" y="2280225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 Sight AI</a:t>
            </a:r>
            <a:endParaRPr/>
          </a:p>
        </p:txBody>
      </p:sp>
      <p:sp>
        <p:nvSpPr>
          <p:cNvPr id="370" name="Google Shape;370;p35"/>
          <p:cNvSpPr txBox="1"/>
          <p:nvPr>
            <p:ph idx="1" type="subTitle"/>
          </p:nvPr>
        </p:nvSpPr>
        <p:spPr>
          <a:xfrm>
            <a:off x="3300325" y="1427075"/>
            <a:ext cx="26031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with a skin-related query</a:t>
            </a:r>
            <a:endParaRPr/>
          </a:p>
        </p:txBody>
      </p:sp>
      <p:cxnSp>
        <p:nvCxnSpPr>
          <p:cNvPr id="371" name="Google Shape;371;p35"/>
          <p:cNvCxnSpPr/>
          <p:nvPr/>
        </p:nvCxnSpPr>
        <p:spPr>
          <a:xfrm flipH="1" rot="10800000">
            <a:off x="885100" y="3399825"/>
            <a:ext cx="7588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5"/>
          <p:cNvCxnSpPr>
            <a:stCxn id="373" idx="1"/>
            <a:endCxn id="374" idx="1"/>
          </p:cNvCxnSpPr>
          <p:nvPr/>
        </p:nvCxnSpPr>
        <p:spPr>
          <a:xfrm>
            <a:off x="1578400" y="3481453"/>
            <a:ext cx="620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5"/>
          <p:cNvSpPr/>
          <p:nvPr/>
        </p:nvSpPr>
        <p:spPr>
          <a:xfrm rot="5405640">
            <a:off x="1395250" y="3587353"/>
            <a:ext cx="365700" cy="15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5" name="Google Shape;375;p35"/>
          <p:cNvSpPr/>
          <p:nvPr/>
        </p:nvSpPr>
        <p:spPr>
          <a:xfrm rot="5405640">
            <a:off x="4419025" y="3587353"/>
            <a:ext cx="365700" cy="15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4" name="Google Shape;374;p35"/>
          <p:cNvSpPr/>
          <p:nvPr/>
        </p:nvSpPr>
        <p:spPr>
          <a:xfrm rot="5405640">
            <a:off x="7597750" y="3587353"/>
            <a:ext cx="365700" cy="15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6" name="Google Shape;376;p35"/>
          <p:cNvSpPr txBox="1"/>
          <p:nvPr>
            <p:ph idx="1" type="subTitle"/>
          </p:nvPr>
        </p:nvSpPr>
        <p:spPr>
          <a:xfrm>
            <a:off x="566700" y="3847157"/>
            <a:ext cx="208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Nurse Practitioners</a:t>
            </a:r>
            <a:endParaRPr/>
          </a:p>
        </p:txBody>
      </p:sp>
      <p:sp>
        <p:nvSpPr>
          <p:cNvPr id="377" name="Google Shape;377;p35"/>
          <p:cNvSpPr txBox="1"/>
          <p:nvPr>
            <p:ph idx="1" type="subTitle"/>
          </p:nvPr>
        </p:nvSpPr>
        <p:spPr>
          <a:xfrm>
            <a:off x="3590475" y="3847157"/>
            <a:ext cx="208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Care Physicians</a:t>
            </a:r>
            <a:endParaRPr/>
          </a:p>
        </p:txBody>
      </p:sp>
      <p:sp>
        <p:nvSpPr>
          <p:cNvPr id="378" name="Google Shape;378;p35"/>
          <p:cNvSpPr txBox="1"/>
          <p:nvPr>
            <p:ph idx="1" type="subTitle"/>
          </p:nvPr>
        </p:nvSpPr>
        <p:spPr>
          <a:xfrm>
            <a:off x="6769200" y="3847157"/>
            <a:ext cx="2082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Dermatologists</a:t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 rot="5402966">
            <a:off x="4428025" y="1908475"/>
            <a:ext cx="347700" cy="15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380" name="Google Shape;380;p35"/>
          <p:cNvCxnSpPr>
            <a:stCxn id="368" idx="2"/>
            <a:endCxn id="375" idx="1"/>
          </p:cNvCxnSpPr>
          <p:nvPr/>
        </p:nvCxnSpPr>
        <p:spPr>
          <a:xfrm>
            <a:off x="4601875" y="2939118"/>
            <a:ext cx="300" cy="54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Business Model </a:t>
            </a:r>
            <a:endParaRPr/>
          </a:p>
        </p:txBody>
      </p:sp>
      <p:sp>
        <p:nvSpPr>
          <p:cNvPr id="386" name="Google Shape;386;p36"/>
          <p:cNvSpPr txBox="1"/>
          <p:nvPr>
            <p:ph idx="1" type="subTitle"/>
          </p:nvPr>
        </p:nvSpPr>
        <p:spPr>
          <a:xfrm>
            <a:off x="1242925" y="1872311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mproved access to dermatological care</a:t>
            </a:r>
            <a:endParaRPr/>
          </a:p>
        </p:txBody>
      </p:sp>
      <p:sp>
        <p:nvSpPr>
          <p:cNvPr id="387" name="Google Shape;387;p36"/>
          <p:cNvSpPr txBox="1"/>
          <p:nvPr>
            <p:ph idx="2" type="subTitle"/>
          </p:nvPr>
        </p:nvSpPr>
        <p:spPr>
          <a:xfrm>
            <a:off x="3790700" y="1872300"/>
            <a:ext cx="22290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Healthcare professionals seeking triaging support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Insurance Payors seeking triaging for payments </a:t>
            </a:r>
            <a:endParaRPr/>
          </a:p>
        </p:txBody>
      </p:sp>
      <p:sp>
        <p:nvSpPr>
          <p:cNvPr id="388" name="Google Shape;388;p36"/>
          <p:cNvSpPr txBox="1"/>
          <p:nvPr>
            <p:ph idx="3" type="subTitle"/>
          </p:nvPr>
        </p:nvSpPr>
        <p:spPr>
          <a:xfrm>
            <a:off x="1242925" y="3602600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Development &amp; Maintenance, Marketing, Research &amp; Development</a:t>
            </a:r>
            <a:endParaRPr/>
          </a:p>
        </p:txBody>
      </p:sp>
      <p:sp>
        <p:nvSpPr>
          <p:cNvPr id="389" name="Google Shape;389;p36"/>
          <p:cNvSpPr txBox="1"/>
          <p:nvPr>
            <p:ph idx="4" type="subTitle"/>
          </p:nvPr>
        </p:nvSpPr>
        <p:spPr>
          <a:xfrm>
            <a:off x="3790700" y="3602600"/>
            <a:ext cx="2294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ollaborations with: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providers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Skincare product companies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Healthcare professionals</a:t>
            </a:r>
            <a:endParaRPr/>
          </a:p>
        </p:txBody>
      </p:sp>
      <p:sp>
        <p:nvSpPr>
          <p:cNvPr id="390" name="Google Shape;390;p36"/>
          <p:cNvSpPr txBox="1"/>
          <p:nvPr>
            <p:ph idx="7" type="subTitle"/>
          </p:nvPr>
        </p:nvSpPr>
        <p:spPr>
          <a:xfrm>
            <a:off x="1242925" y="16622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Value Proposition</a:t>
            </a:r>
            <a:endParaRPr sz="1500"/>
          </a:p>
        </p:txBody>
      </p:sp>
      <p:sp>
        <p:nvSpPr>
          <p:cNvPr id="391" name="Google Shape;391;p36"/>
          <p:cNvSpPr txBox="1"/>
          <p:nvPr>
            <p:ph idx="8" type="subTitle"/>
          </p:nvPr>
        </p:nvSpPr>
        <p:spPr>
          <a:xfrm>
            <a:off x="3790699" y="16622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Customer Segments</a:t>
            </a:r>
            <a:endParaRPr sz="1500"/>
          </a:p>
        </p:txBody>
      </p:sp>
      <p:sp>
        <p:nvSpPr>
          <p:cNvPr id="392" name="Google Shape;392;p36"/>
          <p:cNvSpPr txBox="1"/>
          <p:nvPr>
            <p:ph idx="9" type="subTitle"/>
          </p:nvPr>
        </p:nvSpPr>
        <p:spPr>
          <a:xfrm>
            <a:off x="6338471" y="16622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Revenue Streams</a:t>
            </a:r>
            <a:endParaRPr sz="1500"/>
          </a:p>
        </p:txBody>
      </p:sp>
      <p:sp>
        <p:nvSpPr>
          <p:cNvPr id="393" name="Google Shape;393;p36"/>
          <p:cNvSpPr txBox="1"/>
          <p:nvPr>
            <p:ph idx="5" type="subTitle"/>
          </p:nvPr>
        </p:nvSpPr>
        <p:spPr>
          <a:xfrm>
            <a:off x="6338475" y="1872300"/>
            <a:ext cx="22290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Subscription Model for regular users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Pay-per-use for specialised use cases </a:t>
            </a:r>
            <a:endParaRPr/>
          </a:p>
        </p:txBody>
      </p:sp>
      <p:sp>
        <p:nvSpPr>
          <p:cNvPr id="394" name="Google Shape;394;p36"/>
          <p:cNvSpPr txBox="1"/>
          <p:nvPr>
            <p:ph idx="6" type="subTitle"/>
          </p:nvPr>
        </p:nvSpPr>
        <p:spPr>
          <a:xfrm>
            <a:off x="6338471" y="3602600"/>
            <a:ext cx="20826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</a:t>
            </a:r>
            <a:r>
              <a:rPr lang="en"/>
              <a:t>nline platform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Mobile app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Partnerships with derm clinics</a:t>
            </a:r>
            <a:endParaRPr/>
          </a:p>
        </p:txBody>
      </p:sp>
      <p:sp>
        <p:nvSpPr>
          <p:cNvPr id="395" name="Google Shape;395;p36"/>
          <p:cNvSpPr txBox="1"/>
          <p:nvPr>
            <p:ph idx="13" type="subTitle"/>
          </p:nvPr>
        </p:nvSpPr>
        <p:spPr>
          <a:xfrm>
            <a:off x="1242925" y="3389300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Cost Structure</a:t>
            </a:r>
            <a:endParaRPr sz="1500"/>
          </a:p>
        </p:txBody>
      </p:sp>
      <p:sp>
        <p:nvSpPr>
          <p:cNvPr id="396" name="Google Shape;396;p36"/>
          <p:cNvSpPr txBox="1"/>
          <p:nvPr>
            <p:ph idx="14" type="subTitle"/>
          </p:nvPr>
        </p:nvSpPr>
        <p:spPr>
          <a:xfrm>
            <a:off x="3790699" y="3389300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Key Partnerships</a:t>
            </a:r>
            <a:endParaRPr sz="1500"/>
          </a:p>
        </p:txBody>
      </p:sp>
      <p:sp>
        <p:nvSpPr>
          <p:cNvPr id="397" name="Google Shape;397;p36"/>
          <p:cNvSpPr txBox="1"/>
          <p:nvPr>
            <p:ph idx="15" type="subTitle"/>
          </p:nvPr>
        </p:nvSpPr>
        <p:spPr>
          <a:xfrm>
            <a:off x="6338471" y="3389300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Channels</a:t>
            </a:r>
            <a:endParaRPr sz="1500"/>
          </a:p>
        </p:txBody>
      </p:sp>
      <p:sp>
        <p:nvSpPr>
          <p:cNvPr id="398" name="Google Shape;398;p36"/>
          <p:cNvSpPr txBox="1"/>
          <p:nvPr/>
        </p:nvSpPr>
        <p:spPr>
          <a:xfrm>
            <a:off x="1242925" y="1372725"/>
            <a:ext cx="36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1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3790700" y="1372725"/>
            <a:ext cx="36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2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6338475" y="1372725"/>
            <a:ext cx="36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3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1242925" y="3099800"/>
            <a:ext cx="36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4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3790700" y="3099800"/>
            <a:ext cx="36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5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6338475" y="3099800"/>
            <a:ext cx="36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6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4601025" y="2270200"/>
            <a:ext cx="3827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409" name="Google Shape;409;p37"/>
          <p:cNvSpPr txBox="1"/>
          <p:nvPr>
            <p:ph idx="2" type="title"/>
          </p:nvPr>
        </p:nvSpPr>
        <p:spPr>
          <a:xfrm>
            <a:off x="6552350" y="535000"/>
            <a:ext cx="1876500" cy="15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638636" y="478975"/>
            <a:ext cx="4035000" cy="403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75" y="798142"/>
            <a:ext cx="1392900" cy="286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513" y="798154"/>
            <a:ext cx="1392900" cy="286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1125" y="1494562"/>
            <a:ext cx="1392900" cy="28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</a:t>
            </a:r>
            <a:br>
              <a:rPr lang="en"/>
            </a:br>
            <a:r>
              <a:rPr lang="en"/>
              <a:t>Product </a:t>
            </a:r>
            <a:br>
              <a:rPr lang="en"/>
            </a:br>
            <a:r>
              <a:rPr lang="en"/>
              <a:t>Works</a:t>
            </a:r>
            <a:endParaRPr/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475" y="456150"/>
            <a:ext cx="2130300" cy="437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425" y="455350"/>
            <a:ext cx="2130300" cy="437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4601025" y="2270200"/>
            <a:ext cx="3827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</p:txBody>
      </p:sp>
      <p:sp>
        <p:nvSpPr>
          <p:cNvPr id="426" name="Google Shape;426;p39"/>
          <p:cNvSpPr txBox="1"/>
          <p:nvPr>
            <p:ph idx="2" type="title"/>
          </p:nvPr>
        </p:nvSpPr>
        <p:spPr>
          <a:xfrm>
            <a:off x="6552350" y="535000"/>
            <a:ext cx="1876500" cy="15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pic>
        <p:nvPicPr>
          <p:cNvPr id="427" name="Google Shape;427;p39" title="Doctor sitting at desk"/>
          <p:cNvPicPr preferRelativeResize="0"/>
          <p:nvPr/>
        </p:nvPicPr>
        <p:blipFill rotWithShape="1">
          <a:blip r:embed="rId3">
            <a:alphaModFix/>
          </a:blip>
          <a:srcRect b="0" l="18699" r="15550" t="0"/>
          <a:stretch/>
        </p:blipFill>
        <p:spPr>
          <a:xfrm>
            <a:off x="624125" y="414850"/>
            <a:ext cx="4038574" cy="409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Successes</a:t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1531125" y="24835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3495025" y="24835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5458925" y="24835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7422825" y="24835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"/>
          <p:cNvSpPr txBox="1"/>
          <p:nvPr/>
        </p:nvSpPr>
        <p:spPr>
          <a:xfrm flipH="1">
            <a:off x="713175" y="15538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Successfully diagnosed common skin conditions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 flipH="1">
            <a:off x="2677075" y="15538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Vast Amount of knowledge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 flipH="1">
            <a:off x="4640975" y="15538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lbert Sans"/>
                <a:ea typeface="Albert Sans"/>
                <a:cs typeface="Albert Sans"/>
                <a:sym typeface="Albert Sans"/>
              </a:rPr>
              <a:t>Diagnostic Accuracy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 flipH="1">
            <a:off x="6604875" y="15538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Integration of multimodalities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41" name="Google Shape;441;p40"/>
          <p:cNvCxnSpPr>
            <a:stCxn id="433" idx="3"/>
            <a:endCxn id="434" idx="1"/>
          </p:cNvCxnSpPr>
          <p:nvPr/>
        </p:nvCxnSpPr>
        <p:spPr>
          <a:xfrm>
            <a:off x="1707525" y="2571750"/>
            <a:ext cx="17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0"/>
          <p:cNvCxnSpPr>
            <a:stCxn id="434" idx="3"/>
            <a:endCxn id="435" idx="1"/>
          </p:cNvCxnSpPr>
          <p:nvPr/>
        </p:nvCxnSpPr>
        <p:spPr>
          <a:xfrm>
            <a:off x="3671425" y="2571750"/>
            <a:ext cx="17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0"/>
          <p:cNvCxnSpPr>
            <a:stCxn id="435" idx="3"/>
            <a:endCxn id="436" idx="1"/>
          </p:cNvCxnSpPr>
          <p:nvPr/>
        </p:nvCxnSpPr>
        <p:spPr>
          <a:xfrm>
            <a:off x="5635325" y="2571750"/>
            <a:ext cx="17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0"/>
          <p:cNvSpPr/>
          <p:nvPr/>
        </p:nvSpPr>
        <p:spPr>
          <a:xfrm>
            <a:off x="1531125" y="31961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/>
          <p:nvPr/>
        </p:nvSpPr>
        <p:spPr>
          <a:xfrm>
            <a:off x="3495025" y="31961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5458925" y="31961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7422825" y="31961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 txBox="1"/>
          <p:nvPr/>
        </p:nvSpPr>
        <p:spPr>
          <a:xfrm flipH="1">
            <a:off x="713175" y="37535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lbert Sans"/>
                <a:ea typeface="Albert Sans"/>
                <a:cs typeface="Albert Sans"/>
                <a:sym typeface="Albert Sans"/>
              </a:rPr>
              <a:t>Achieved Success with Limitations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9" name="Google Shape;449;p40"/>
          <p:cNvSpPr txBox="1"/>
          <p:nvPr/>
        </p:nvSpPr>
        <p:spPr>
          <a:xfrm flipH="1">
            <a:off x="2677075" y="37535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lbert Sans"/>
                <a:ea typeface="Albert Sans"/>
                <a:cs typeface="Albert Sans"/>
                <a:sym typeface="Albert Sans"/>
              </a:rPr>
              <a:t>Need for Targeted Training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 flipH="1">
            <a:off x="4640975" y="37535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Developing robust validation protocols and Ethical guidelines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 flipH="1">
            <a:off x="6604875" y="3753553"/>
            <a:ext cx="181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lbert Sans"/>
                <a:ea typeface="Albert Sans"/>
                <a:cs typeface="Albert Sans"/>
                <a:sym typeface="Albert Sans"/>
              </a:rPr>
              <a:t>Cautious Integration into Healthcare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52" name="Google Shape;452;p40"/>
          <p:cNvCxnSpPr>
            <a:stCxn id="444" idx="3"/>
            <a:endCxn id="445" idx="1"/>
          </p:cNvCxnSpPr>
          <p:nvPr/>
        </p:nvCxnSpPr>
        <p:spPr>
          <a:xfrm>
            <a:off x="1707525" y="3284350"/>
            <a:ext cx="17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0"/>
          <p:cNvCxnSpPr>
            <a:stCxn id="445" idx="3"/>
            <a:endCxn id="446" idx="1"/>
          </p:cNvCxnSpPr>
          <p:nvPr/>
        </p:nvCxnSpPr>
        <p:spPr>
          <a:xfrm>
            <a:off x="3671425" y="3284350"/>
            <a:ext cx="17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0"/>
          <p:cNvCxnSpPr>
            <a:stCxn id="446" idx="3"/>
            <a:endCxn id="447" idx="1"/>
          </p:cNvCxnSpPr>
          <p:nvPr/>
        </p:nvCxnSpPr>
        <p:spPr>
          <a:xfrm>
            <a:off x="5635325" y="3284350"/>
            <a:ext cx="17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0"/>
          <p:cNvCxnSpPr>
            <a:stCxn id="444" idx="2"/>
            <a:endCxn id="448" idx="0"/>
          </p:cNvCxnSpPr>
          <p:nvPr/>
        </p:nvCxnSpPr>
        <p:spPr>
          <a:xfrm>
            <a:off x="1619325" y="337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0"/>
          <p:cNvCxnSpPr>
            <a:stCxn id="445" idx="2"/>
            <a:endCxn id="449" idx="0"/>
          </p:cNvCxnSpPr>
          <p:nvPr/>
        </p:nvCxnSpPr>
        <p:spPr>
          <a:xfrm>
            <a:off x="3583225" y="337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0"/>
          <p:cNvCxnSpPr>
            <a:stCxn id="446" idx="2"/>
            <a:endCxn id="450" idx="0"/>
          </p:cNvCxnSpPr>
          <p:nvPr/>
        </p:nvCxnSpPr>
        <p:spPr>
          <a:xfrm>
            <a:off x="5547125" y="337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0"/>
          <p:cNvCxnSpPr>
            <a:stCxn id="447" idx="2"/>
            <a:endCxn id="451" idx="0"/>
          </p:cNvCxnSpPr>
          <p:nvPr/>
        </p:nvCxnSpPr>
        <p:spPr>
          <a:xfrm>
            <a:off x="7511025" y="337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0"/>
          <p:cNvCxnSpPr>
            <a:stCxn id="433" idx="0"/>
            <a:endCxn id="437" idx="2"/>
          </p:cNvCxnSpPr>
          <p:nvPr/>
        </p:nvCxnSpPr>
        <p:spPr>
          <a:xfrm rot="10800000">
            <a:off x="1619325" y="210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0"/>
          <p:cNvCxnSpPr>
            <a:stCxn id="434" idx="0"/>
            <a:endCxn id="438" idx="2"/>
          </p:cNvCxnSpPr>
          <p:nvPr/>
        </p:nvCxnSpPr>
        <p:spPr>
          <a:xfrm rot="10800000">
            <a:off x="3583225" y="210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0"/>
          <p:cNvCxnSpPr>
            <a:stCxn id="435" idx="0"/>
            <a:endCxn id="439" idx="2"/>
          </p:cNvCxnSpPr>
          <p:nvPr/>
        </p:nvCxnSpPr>
        <p:spPr>
          <a:xfrm rot="10800000">
            <a:off x="5547125" y="2102550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0"/>
          <p:cNvCxnSpPr>
            <a:endCxn id="440" idx="2"/>
          </p:cNvCxnSpPr>
          <p:nvPr/>
        </p:nvCxnSpPr>
        <p:spPr>
          <a:xfrm rot="10800000">
            <a:off x="7511025" y="2102553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0"/>
          <p:cNvCxnSpPr>
            <a:stCxn id="436" idx="3"/>
            <a:endCxn id="447" idx="3"/>
          </p:cNvCxnSpPr>
          <p:nvPr/>
        </p:nvCxnSpPr>
        <p:spPr>
          <a:xfrm>
            <a:off x="7599225" y="2571750"/>
            <a:ext cx="600" cy="7125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0"/>
          <p:cNvSpPr txBox="1"/>
          <p:nvPr/>
        </p:nvSpPr>
        <p:spPr>
          <a:xfrm>
            <a:off x="512125" y="4496518"/>
            <a:ext cx="8106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000">
                <a:latin typeface="Albert Sans"/>
                <a:ea typeface="Albert Sans"/>
                <a:cs typeface="Albert Sans"/>
                <a:sym typeface="Albert Sans"/>
              </a:rPr>
              <a:t>"AI in medicine is like a beacon in the fog of uncertainty: it illuminates possibilities but requires the guidance of human expertise to safely navigate the complexities of health." - ChatGPT</a:t>
            </a:r>
            <a:endParaRPr i="1" sz="12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Outcomes</a:t>
            </a:r>
            <a:endParaRPr/>
          </a:p>
        </p:txBody>
      </p:sp>
      <p:sp>
        <p:nvSpPr>
          <p:cNvPr id="470" name="Google Shape;470;p41"/>
          <p:cNvSpPr/>
          <p:nvPr/>
        </p:nvSpPr>
        <p:spPr>
          <a:xfrm>
            <a:off x="3616650" y="866700"/>
            <a:ext cx="1910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Start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p41"/>
          <p:cNvSpPr/>
          <p:nvPr/>
        </p:nvSpPr>
        <p:spPr>
          <a:xfrm>
            <a:off x="3616950" y="2557650"/>
            <a:ext cx="1910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Increased Accessibility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842775" y="2557650"/>
            <a:ext cx="1910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Reduced Healthcare Costs 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6391125" y="2557650"/>
            <a:ext cx="1910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High User Satisfaction</a:t>
            </a: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41"/>
          <p:cNvSpPr/>
          <p:nvPr/>
        </p:nvSpPr>
        <p:spPr>
          <a:xfrm>
            <a:off x="1621875" y="18089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41"/>
          <p:cNvSpPr/>
          <p:nvPr/>
        </p:nvSpPr>
        <p:spPr>
          <a:xfrm>
            <a:off x="4396050" y="18089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41"/>
          <p:cNvSpPr/>
          <p:nvPr/>
        </p:nvSpPr>
        <p:spPr>
          <a:xfrm>
            <a:off x="7170225" y="1808900"/>
            <a:ext cx="351900" cy="35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7" name="Google Shape;477;p41"/>
          <p:cNvSpPr/>
          <p:nvPr/>
        </p:nvSpPr>
        <p:spPr>
          <a:xfrm>
            <a:off x="842475" y="2972825"/>
            <a:ext cx="19107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Demonstrate cost savings from using lower-cost providers for non-critical care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Immediate results via telehealth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78" name="Google Shape;478;p41"/>
          <p:cNvCxnSpPr>
            <a:stCxn id="470" idx="2"/>
            <a:endCxn id="474" idx="0"/>
          </p:cNvCxnSpPr>
          <p:nvPr/>
        </p:nvCxnSpPr>
        <p:spPr>
          <a:xfrm rot="5400000">
            <a:off x="2972700" y="209700"/>
            <a:ext cx="424500" cy="27741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1"/>
          <p:cNvCxnSpPr>
            <a:stCxn id="470" idx="2"/>
            <a:endCxn id="476" idx="0"/>
          </p:cNvCxnSpPr>
          <p:nvPr/>
        </p:nvCxnSpPr>
        <p:spPr>
          <a:xfrm flipH="1" rot="-5400000">
            <a:off x="5746800" y="209700"/>
            <a:ext cx="424500" cy="27741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1"/>
          <p:cNvCxnSpPr>
            <a:stCxn id="470" idx="2"/>
            <a:endCxn id="475" idx="0"/>
          </p:cNvCxnSpPr>
          <p:nvPr/>
        </p:nvCxnSpPr>
        <p:spPr>
          <a:xfrm flipH="1" rot="-5400000">
            <a:off x="4360050" y="1596450"/>
            <a:ext cx="4245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41"/>
          <p:cNvSpPr/>
          <p:nvPr/>
        </p:nvSpPr>
        <p:spPr>
          <a:xfrm>
            <a:off x="3616650" y="2972825"/>
            <a:ext cx="19107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Shorter wait times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Easier access to care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Diverse database supports various ethnicities, skin colors, medical history backgrounds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6390825" y="2972825"/>
            <a:ext cx="19107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Positive feedback from users regarding the ease and effectiveness of the system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2476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lbert Sans"/>
              <a:buAutoNum type="alphaUcPeriod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Ensure the system meets all clinical safety and privacy regulations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 txBox="1"/>
          <p:nvPr>
            <p:ph type="title"/>
          </p:nvPr>
        </p:nvSpPr>
        <p:spPr>
          <a:xfrm>
            <a:off x="720000" y="347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3417849" y="1089750"/>
            <a:ext cx="2917200" cy="44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 intensive Steps</a:t>
            </a:r>
            <a:endParaRPr b="1" sz="1700">
              <a:solidFill>
                <a:srgbClr val="FFFFFF"/>
              </a:solidFill>
            </a:endParaRPr>
          </a:p>
        </p:txBody>
      </p:sp>
      <p:grpSp>
        <p:nvGrpSpPr>
          <p:cNvPr id="489" name="Google Shape;489;p42"/>
          <p:cNvGrpSpPr/>
          <p:nvPr/>
        </p:nvGrpSpPr>
        <p:grpSpPr>
          <a:xfrm>
            <a:off x="1885152" y="1640600"/>
            <a:ext cx="2000021" cy="1569600"/>
            <a:chOff x="1126863" y="2013875"/>
            <a:chExt cx="1944600" cy="1569600"/>
          </a:xfrm>
        </p:grpSpPr>
        <p:sp>
          <p:nvSpPr>
            <p:cNvPr id="490" name="Google Shape;490;p4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 txBox="1"/>
            <p:nvPr/>
          </p:nvSpPr>
          <p:spPr>
            <a:xfrm>
              <a:off x="1252777" y="2085435"/>
              <a:ext cx="1451700" cy="45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Developing Front End and Back End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2" name="Google Shape;492;p42"/>
          <p:cNvGrpSpPr/>
          <p:nvPr/>
        </p:nvGrpSpPr>
        <p:grpSpPr>
          <a:xfrm>
            <a:off x="5769450" y="1640600"/>
            <a:ext cx="2654552" cy="1569600"/>
            <a:chOff x="5015950" y="2013875"/>
            <a:chExt cx="2654552" cy="1569600"/>
          </a:xfrm>
        </p:grpSpPr>
        <p:sp>
          <p:nvSpPr>
            <p:cNvPr id="493" name="Google Shape;493;p42"/>
            <p:cNvSpPr/>
            <p:nvPr/>
          </p:nvSpPr>
          <p:spPr>
            <a:xfrm>
              <a:off x="5015950" y="2013875"/>
              <a:ext cx="2007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AD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 txBox="1"/>
            <p:nvPr/>
          </p:nvSpPr>
          <p:spPr>
            <a:xfrm>
              <a:off x="5253401" y="2062562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On-board HCPs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" name="Google Shape;495;p42"/>
            <p:cNvSpPr txBox="1"/>
            <p:nvPr/>
          </p:nvSpPr>
          <p:spPr>
            <a:xfrm>
              <a:off x="5253400" y="2522450"/>
              <a:ext cx="17079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</a:t>
              </a: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ating a marketplace of providers </a:t>
              </a:r>
              <a:endParaRPr b="1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6" name="Google Shape;496;p42"/>
          <p:cNvGrpSpPr/>
          <p:nvPr/>
        </p:nvGrpSpPr>
        <p:grpSpPr>
          <a:xfrm>
            <a:off x="3885092" y="1640600"/>
            <a:ext cx="1886845" cy="1569600"/>
            <a:chOff x="3071457" y="2013875"/>
            <a:chExt cx="1944600" cy="1569600"/>
          </a:xfrm>
        </p:grpSpPr>
        <p:sp>
          <p:nvSpPr>
            <p:cNvPr id="497" name="Google Shape;497;p4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5549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 txBox="1"/>
            <p:nvPr/>
          </p:nvSpPr>
          <p:spPr>
            <a:xfrm>
              <a:off x="3317852" y="2074910"/>
              <a:ext cx="1451700" cy="459900"/>
            </a:xfrm>
            <a:prstGeom prst="rect">
              <a:avLst/>
            </a:prstGeom>
            <a:solidFill>
              <a:srgbClr val="55492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HIPPA </a:t>
              </a:r>
              <a:endPara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42"/>
            <p:cNvSpPr txBox="1"/>
            <p:nvPr/>
          </p:nvSpPr>
          <p:spPr>
            <a:xfrm>
              <a:off x="3317850" y="2536389"/>
              <a:ext cx="1451700" cy="512400"/>
            </a:xfrm>
            <a:prstGeom prst="rect">
              <a:avLst/>
            </a:prstGeom>
            <a:solidFill>
              <a:srgbClr val="55492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Seek legal advice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0" name="Google Shape;500;p42"/>
          <p:cNvSpPr txBox="1"/>
          <p:nvPr>
            <p:ph idx="1" type="subTitle"/>
          </p:nvPr>
        </p:nvSpPr>
        <p:spPr>
          <a:xfrm>
            <a:off x="541825" y="3091825"/>
            <a:ext cx="79593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Speak to more nurses and PAs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Test low fidelity prototypes with patients, nurses, PAs and PCPs to get feedback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1" name="Google Shape;501;p42"/>
          <p:cNvSpPr txBox="1"/>
          <p:nvPr/>
        </p:nvSpPr>
        <p:spPr>
          <a:xfrm>
            <a:off x="1990000" y="2487628"/>
            <a:ext cx="2417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++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2"/>
          <p:cNvSpPr txBox="1"/>
          <p:nvPr/>
        </p:nvSpPr>
        <p:spPr>
          <a:xfrm>
            <a:off x="1990000" y="2687325"/>
            <a:ext cx="1895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Cost (tokens, app dev etc)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4149944" y="2487627"/>
            <a:ext cx="1451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security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1177200" y="1511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You!</a:t>
            </a:r>
            <a:endParaRPr sz="10000"/>
          </a:p>
        </p:txBody>
      </p:sp>
      <p:sp>
        <p:nvSpPr>
          <p:cNvPr id="509" name="Google Shape;509;p43"/>
          <p:cNvSpPr txBox="1"/>
          <p:nvPr>
            <p:ph idx="3" type="subTitle"/>
          </p:nvPr>
        </p:nvSpPr>
        <p:spPr>
          <a:xfrm>
            <a:off x="1260600" y="3244650"/>
            <a:ext cx="6794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Any questions?</a:t>
            </a:r>
            <a:endParaRPr b="1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Team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179825" y="333923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MBA ‘25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BSc in Natural Sciences </a:t>
            </a:r>
            <a:b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i="1"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(major in Computer Science)</a:t>
            </a:r>
            <a:endParaRPr i="1"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2352450" y="333923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Disha Sharma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Postdoc, CVMed Stanford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525075" y="3339230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MBA ‘25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MD, BSc, MSc, Dip (Derm)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179825" y="316949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B4739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Mahek Vara</a:t>
            </a:r>
            <a:endParaRPr sz="2000">
              <a:solidFill>
                <a:srgbClr val="4B4739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2352450" y="316949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B4739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Disha Sharma</a:t>
            </a:r>
            <a:endParaRPr sz="2000">
              <a:solidFill>
                <a:srgbClr val="4B4739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4525075" y="316949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B4739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Munim Moiz</a:t>
            </a:r>
            <a:endParaRPr sz="2000">
              <a:solidFill>
                <a:srgbClr val="4B4739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6830575" y="3339228"/>
            <a:ext cx="185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B.S. Design ‘25 </a:t>
            </a:r>
            <a:b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M.S. Management Science &amp; 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Engineering ‘25</a:t>
            </a:r>
            <a:endParaRPr sz="10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6582475" y="3169498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B4739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Katrina Kuo</a:t>
            </a:r>
            <a:endParaRPr sz="2000">
              <a:solidFill>
                <a:srgbClr val="4B4739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2352450" y="4067597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Data Scientist</a:t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179825" y="4067597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GTM Strategy</a:t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525075" y="4067597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Clinical Lead &amp; </a:t>
            </a:r>
            <a:b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Business Planning</a:t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6582475" y="406050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UX/UI &amp; </a:t>
            </a:r>
            <a:b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1" lang="en" sz="1200">
                <a:solidFill>
                  <a:srgbClr val="4B4739"/>
                </a:solidFill>
                <a:latin typeface="DM Sans"/>
                <a:ea typeface="DM Sans"/>
                <a:cs typeface="DM Sans"/>
                <a:sym typeface="DM Sans"/>
              </a:rPr>
              <a:t>Design Thinking</a:t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4B47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0" l="9" r="4897" t="0"/>
          <a:stretch/>
        </p:blipFill>
        <p:spPr>
          <a:xfrm>
            <a:off x="7037161" y="1618177"/>
            <a:ext cx="1291375" cy="13579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 b="27144" l="10584" r="5409" t="11150"/>
          <a:stretch/>
        </p:blipFill>
        <p:spPr>
          <a:xfrm>
            <a:off x="5067322" y="1618180"/>
            <a:ext cx="1230349" cy="1357947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5">
            <a:alphaModFix/>
          </a:blip>
          <a:srcRect b="0" l="12602" r="0" t="0"/>
          <a:stretch/>
        </p:blipFill>
        <p:spPr>
          <a:xfrm>
            <a:off x="2935659" y="1618177"/>
            <a:ext cx="1230374" cy="13579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6">
            <a:alphaModFix/>
          </a:blip>
          <a:srcRect b="12167" l="0" r="0" t="12167"/>
          <a:stretch/>
        </p:blipFill>
        <p:spPr>
          <a:xfrm>
            <a:off x="775525" y="1618175"/>
            <a:ext cx="1194376" cy="1357952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>
            <p:ph type="title"/>
          </p:nvPr>
        </p:nvSpPr>
        <p:spPr>
          <a:xfrm>
            <a:off x="720000" y="1816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Appendix</a:t>
            </a:r>
            <a:endParaRPr sz="8000"/>
          </a:p>
        </p:txBody>
      </p:sp>
      <p:sp>
        <p:nvSpPr>
          <p:cNvPr id="515" name="Google Shape;515;p44"/>
          <p:cNvSpPr txBox="1"/>
          <p:nvPr>
            <p:ph idx="3" type="subTitle"/>
          </p:nvPr>
        </p:nvSpPr>
        <p:spPr>
          <a:xfrm>
            <a:off x="1260600" y="3244650"/>
            <a:ext cx="6794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following slides are part of the appendix</a:t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/>
          <p:nvPr/>
        </p:nvSpPr>
        <p:spPr>
          <a:xfrm>
            <a:off x="689850" y="1043675"/>
            <a:ext cx="2579400" cy="171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1" name="Google Shape;521;p45"/>
          <p:cNvSpPr txBox="1"/>
          <p:nvPr>
            <p:ph type="title"/>
          </p:nvPr>
        </p:nvSpPr>
        <p:spPr>
          <a:xfrm>
            <a:off x="625500" y="272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522" name="Google Shape;522;p45"/>
          <p:cNvSpPr txBox="1"/>
          <p:nvPr/>
        </p:nvSpPr>
        <p:spPr>
          <a:xfrm>
            <a:off x="662350" y="1296725"/>
            <a:ext cx="24888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Speech Input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Input verbal description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Image Input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Process image for skin condition detection.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Text Input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Direct text entry or converted from speech.</a:t>
            </a:r>
            <a:endParaRPr b="1" sz="900"/>
          </a:p>
        </p:txBody>
      </p:sp>
      <p:sp>
        <p:nvSpPr>
          <p:cNvPr id="523" name="Google Shape;523;p45"/>
          <p:cNvSpPr txBox="1"/>
          <p:nvPr/>
        </p:nvSpPr>
        <p:spPr>
          <a:xfrm>
            <a:off x="729600" y="1073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1. User Input Handling</a:t>
            </a:r>
            <a:endParaRPr sz="1000"/>
          </a:p>
        </p:txBody>
      </p:sp>
      <p:sp>
        <p:nvSpPr>
          <p:cNvPr id="524" name="Google Shape;524;p45"/>
          <p:cNvSpPr/>
          <p:nvPr/>
        </p:nvSpPr>
        <p:spPr>
          <a:xfrm>
            <a:off x="3389956" y="1043675"/>
            <a:ext cx="2579400" cy="171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6090069" y="988775"/>
            <a:ext cx="2579400" cy="171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6" name="Google Shape;526;p45"/>
          <p:cNvSpPr/>
          <p:nvPr/>
        </p:nvSpPr>
        <p:spPr>
          <a:xfrm>
            <a:off x="689850" y="2941581"/>
            <a:ext cx="2579400" cy="171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3389956" y="2941581"/>
            <a:ext cx="2579400" cy="171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6090069" y="2886681"/>
            <a:ext cx="2579400" cy="171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3250300" y="952333"/>
            <a:ext cx="28200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Context Setup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Set context based on input type and user interaction.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Prompt Refinement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Refine prompts iteratively based on prior responses.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Complex Query Simplification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Decompose complex inputs into simpler, actionable queries.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530" name="Google Shape;530;p45"/>
          <p:cNvSpPr txBox="1"/>
          <p:nvPr/>
        </p:nvSpPr>
        <p:spPr>
          <a:xfrm>
            <a:off x="3435750" y="1076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2. Prompt Engineering Module</a:t>
            </a:r>
            <a:endParaRPr sz="1000"/>
          </a:p>
        </p:txBody>
      </p:sp>
      <p:sp>
        <p:nvSpPr>
          <p:cNvPr id="531" name="Google Shape;531;p45"/>
          <p:cNvSpPr txBox="1"/>
          <p:nvPr/>
        </p:nvSpPr>
        <p:spPr>
          <a:xfrm>
            <a:off x="6072550" y="1372925"/>
            <a:ext cx="24888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Initial User Questionnaire: </a:t>
            </a:r>
            <a:r>
              <a:rPr lang="en" sz="900"/>
              <a:t>Deploy dermatologist-approved questions to gather user’s medical history.</a:t>
            </a:r>
            <a:endParaRPr b="1"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Dynamic Questioning: </a:t>
            </a:r>
            <a:r>
              <a:rPr lang="en" sz="900"/>
              <a:t>Based on initial answers, limit to no more than five targeted follow-up questions for precise diagnosis.</a:t>
            </a:r>
            <a:endParaRPr b="1" sz="900"/>
          </a:p>
        </p:txBody>
      </p:sp>
      <p:sp>
        <p:nvSpPr>
          <p:cNvPr id="532" name="Google Shape;532;p45"/>
          <p:cNvSpPr txBox="1"/>
          <p:nvPr/>
        </p:nvSpPr>
        <p:spPr>
          <a:xfrm>
            <a:off x="6216000" y="1073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3. Medical History</a:t>
            </a:r>
            <a:endParaRPr sz="1000"/>
          </a:p>
        </p:txBody>
      </p:sp>
      <p:sp>
        <p:nvSpPr>
          <p:cNvPr id="533" name="Google Shape;533;p45"/>
          <p:cNvSpPr txBox="1"/>
          <p:nvPr/>
        </p:nvSpPr>
        <p:spPr>
          <a:xfrm>
            <a:off x="586150" y="3251375"/>
            <a:ext cx="26832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Input Analysis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Analyze inputs using multimodal AI (speech, text, image).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Condition Prediction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Predict skin condition based on analysis and predefined models.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534" name="Google Shape;534;p45"/>
          <p:cNvSpPr txBox="1"/>
          <p:nvPr/>
        </p:nvSpPr>
        <p:spPr>
          <a:xfrm>
            <a:off x="729600" y="3028486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4. AI Model Diagnosis</a:t>
            </a:r>
            <a:endParaRPr sz="1000"/>
          </a:p>
        </p:txBody>
      </p:sp>
      <p:sp>
        <p:nvSpPr>
          <p:cNvPr id="535" name="Google Shape;535;p45"/>
          <p:cNvSpPr txBox="1"/>
          <p:nvPr/>
        </p:nvSpPr>
        <p:spPr>
          <a:xfrm>
            <a:off x="6123000" y="3251375"/>
            <a:ext cx="24888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Diagnosis Delivery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Deliver precise diagnosis to the user.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Professional Referral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Guide user to appropriate healthcare professional based on diagnosis.</a:t>
            </a:r>
            <a:endParaRPr sz="900"/>
          </a:p>
        </p:txBody>
      </p:sp>
      <p:sp>
        <p:nvSpPr>
          <p:cNvPr id="536" name="Google Shape;536;p45"/>
          <p:cNvSpPr txBox="1"/>
          <p:nvPr/>
        </p:nvSpPr>
        <p:spPr>
          <a:xfrm>
            <a:off x="6216000" y="3028486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6. Outcome and Recommendations</a:t>
            </a:r>
            <a:endParaRPr sz="1000"/>
          </a:p>
        </p:txBody>
      </p:sp>
      <p:sp>
        <p:nvSpPr>
          <p:cNvPr id="537" name="Google Shape;537;p45"/>
          <p:cNvSpPr txBox="1"/>
          <p:nvPr/>
        </p:nvSpPr>
        <p:spPr>
          <a:xfrm>
            <a:off x="3226800" y="3274025"/>
            <a:ext cx="28200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Condition Documentation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Retrieve details about conditions, potential severity, implications.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900"/>
              <a:t>Healthcare Professional Recs</a:t>
            </a:r>
            <a:endParaRPr b="1" sz="900"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Recommend healthcare professionals based on condition severity and expertise required.</a:t>
            </a:r>
            <a:endParaRPr sz="900"/>
          </a:p>
        </p:txBody>
      </p:sp>
      <p:sp>
        <p:nvSpPr>
          <p:cNvPr id="538" name="Google Shape;538;p45"/>
          <p:cNvSpPr txBox="1"/>
          <p:nvPr/>
        </p:nvSpPr>
        <p:spPr>
          <a:xfrm>
            <a:off x="3509250" y="3060125"/>
            <a:ext cx="240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5. Documentation and Guidelines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3" name="Google Shape;213;p27"/>
          <p:cNvSpPr txBox="1"/>
          <p:nvPr>
            <p:ph idx="2" type="title"/>
          </p:nvPr>
        </p:nvSpPr>
        <p:spPr>
          <a:xfrm>
            <a:off x="1329600" y="1764920"/>
            <a:ext cx="7347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" name="Google Shape;214;p27"/>
          <p:cNvSpPr txBox="1"/>
          <p:nvPr>
            <p:ph idx="3" type="title"/>
          </p:nvPr>
        </p:nvSpPr>
        <p:spPr>
          <a:xfrm>
            <a:off x="1329600" y="3198328"/>
            <a:ext cx="7347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" name="Google Shape;215;p27"/>
          <p:cNvSpPr txBox="1"/>
          <p:nvPr>
            <p:ph idx="4" type="title"/>
          </p:nvPr>
        </p:nvSpPr>
        <p:spPr>
          <a:xfrm>
            <a:off x="3724075" y="1764920"/>
            <a:ext cx="7347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6" name="Google Shape;216;p27"/>
          <p:cNvSpPr txBox="1"/>
          <p:nvPr>
            <p:ph idx="5" type="title"/>
          </p:nvPr>
        </p:nvSpPr>
        <p:spPr>
          <a:xfrm>
            <a:off x="3724075" y="3198328"/>
            <a:ext cx="7347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7" name="Google Shape;217;p27"/>
          <p:cNvSpPr txBox="1"/>
          <p:nvPr>
            <p:ph idx="6" type="title"/>
          </p:nvPr>
        </p:nvSpPr>
        <p:spPr>
          <a:xfrm>
            <a:off x="6118550" y="1764920"/>
            <a:ext cx="7347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" name="Google Shape;218;p27"/>
          <p:cNvSpPr txBox="1"/>
          <p:nvPr>
            <p:ph idx="7" type="title"/>
          </p:nvPr>
        </p:nvSpPr>
        <p:spPr>
          <a:xfrm>
            <a:off x="6118550" y="3198328"/>
            <a:ext cx="734700" cy="5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329600" y="2416812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20" name="Google Shape;220;p27"/>
          <p:cNvSpPr txBox="1"/>
          <p:nvPr>
            <p:ph idx="8" type="subTitle"/>
          </p:nvPr>
        </p:nvSpPr>
        <p:spPr>
          <a:xfrm>
            <a:off x="3724075" y="2416812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 &amp; Business Model</a:t>
            </a:r>
            <a:endParaRPr/>
          </a:p>
        </p:txBody>
      </p:sp>
      <p:sp>
        <p:nvSpPr>
          <p:cNvPr id="221" name="Google Shape;221;p27"/>
          <p:cNvSpPr txBox="1"/>
          <p:nvPr>
            <p:ph idx="9" type="subTitle"/>
          </p:nvPr>
        </p:nvSpPr>
        <p:spPr>
          <a:xfrm>
            <a:off x="6118550" y="2416812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</a:t>
            </a:r>
            <a:br>
              <a:rPr lang="en"/>
            </a:br>
            <a:r>
              <a:rPr lang="en"/>
              <a:t>Demo</a:t>
            </a:r>
            <a:endParaRPr/>
          </a:p>
        </p:txBody>
      </p:sp>
      <p:sp>
        <p:nvSpPr>
          <p:cNvPr id="222" name="Google Shape;222;p27"/>
          <p:cNvSpPr txBox="1"/>
          <p:nvPr>
            <p:ph idx="13" type="subTitle"/>
          </p:nvPr>
        </p:nvSpPr>
        <p:spPr>
          <a:xfrm>
            <a:off x="1329600" y="3850287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</a:t>
            </a:r>
            <a:br>
              <a:rPr lang="en"/>
            </a:br>
            <a:r>
              <a:rPr lang="en"/>
              <a:t>Successes</a:t>
            </a:r>
            <a:endParaRPr/>
          </a:p>
        </p:txBody>
      </p:sp>
      <p:sp>
        <p:nvSpPr>
          <p:cNvPr id="223" name="Google Shape;223;p27"/>
          <p:cNvSpPr txBox="1"/>
          <p:nvPr>
            <p:ph idx="14" type="subTitle"/>
          </p:nvPr>
        </p:nvSpPr>
        <p:spPr>
          <a:xfrm>
            <a:off x="3724075" y="3850287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</a:t>
            </a:r>
            <a:br>
              <a:rPr lang="en"/>
            </a:br>
            <a:r>
              <a:rPr lang="en"/>
              <a:t>Outcome</a:t>
            </a:r>
            <a:endParaRPr/>
          </a:p>
        </p:txBody>
      </p:sp>
      <p:sp>
        <p:nvSpPr>
          <p:cNvPr id="224" name="Google Shape;224;p27"/>
          <p:cNvSpPr txBox="1"/>
          <p:nvPr>
            <p:ph idx="15" type="subTitle"/>
          </p:nvPr>
        </p:nvSpPr>
        <p:spPr>
          <a:xfrm>
            <a:off x="6118550" y="3850287"/>
            <a:ext cx="2305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</a:t>
            </a:r>
            <a:br>
              <a:rPr lang="en"/>
            </a:br>
            <a:r>
              <a:rPr lang="en"/>
              <a:t>Steps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4601025" y="2270200"/>
            <a:ext cx="3827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30" name="Google Shape;230;p28"/>
          <p:cNvSpPr txBox="1"/>
          <p:nvPr>
            <p:ph idx="2" type="title"/>
          </p:nvPr>
        </p:nvSpPr>
        <p:spPr>
          <a:xfrm>
            <a:off x="6552350" y="535000"/>
            <a:ext cx="1876500" cy="15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1" name="Google Shape;231;p2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543" l="355" r="879" t="691"/>
          <a:stretch/>
        </p:blipFill>
        <p:spPr>
          <a:xfrm>
            <a:off x="493175" y="636275"/>
            <a:ext cx="4023359" cy="40233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1826725" y="2121600"/>
            <a:ext cx="5930400" cy="228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Problem Statement</a:t>
            </a:r>
            <a:br>
              <a:rPr lang="en"/>
            </a:br>
            <a:endParaRPr i="1" sz="2200"/>
          </a:p>
        </p:txBody>
      </p:sp>
      <p:sp>
        <p:nvSpPr>
          <p:cNvPr id="238" name="Google Shape;238;p29"/>
          <p:cNvSpPr txBox="1"/>
          <p:nvPr>
            <p:ph idx="2" type="subTitle"/>
          </p:nvPr>
        </p:nvSpPr>
        <p:spPr>
          <a:xfrm>
            <a:off x="3079350" y="2801500"/>
            <a:ext cx="68241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3-6 months</a:t>
            </a:r>
            <a:r>
              <a:rPr lang="en" sz="2100"/>
              <a:t> to see a Dermatologist </a:t>
            </a:r>
            <a:endParaRPr sz="2100"/>
          </a:p>
        </p:txBody>
      </p:sp>
      <p:sp>
        <p:nvSpPr>
          <p:cNvPr id="239" name="Google Shape;239;p29"/>
          <p:cNvSpPr txBox="1"/>
          <p:nvPr>
            <p:ph idx="3" type="subTitle"/>
          </p:nvPr>
        </p:nvSpPr>
        <p:spPr>
          <a:xfrm>
            <a:off x="1826725" y="1481750"/>
            <a:ext cx="6546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1.9bn</a:t>
            </a:r>
            <a:r>
              <a:rPr lang="en" sz="21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   people worldwide affected by skin conditions</a:t>
            </a:r>
            <a:r>
              <a:rPr baseline="30000" lang="en" sz="21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grpSp>
        <p:nvGrpSpPr>
          <p:cNvPr id="240" name="Google Shape;240;p29"/>
          <p:cNvGrpSpPr/>
          <p:nvPr/>
        </p:nvGrpSpPr>
        <p:grpSpPr>
          <a:xfrm>
            <a:off x="1972885" y="2755828"/>
            <a:ext cx="660713" cy="502219"/>
            <a:chOff x="746360" y="2761053"/>
            <a:chExt cx="660713" cy="502219"/>
          </a:xfrm>
        </p:grpSpPr>
        <p:sp>
          <p:nvSpPr>
            <p:cNvPr id="241" name="Google Shape;241;p29"/>
            <p:cNvSpPr/>
            <p:nvPr/>
          </p:nvSpPr>
          <p:spPr>
            <a:xfrm>
              <a:off x="747044" y="3244877"/>
              <a:ext cx="659344" cy="18395"/>
            </a:xfrm>
            <a:custGeom>
              <a:rect b="b" l="l" r="r" t="t"/>
              <a:pathLst>
                <a:path extrusionOk="0" h="322" w="1156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1395" y="322"/>
                  </a:lnTo>
                  <a:cubicBezTo>
                    <a:pt x="11490" y="322"/>
                    <a:pt x="11561" y="250"/>
                    <a:pt x="11561" y="155"/>
                  </a:cubicBezTo>
                  <a:cubicBezTo>
                    <a:pt x="11561" y="72"/>
                    <a:pt x="11490" y="0"/>
                    <a:pt x="11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746360" y="2951007"/>
              <a:ext cx="660713" cy="195038"/>
            </a:xfrm>
            <a:custGeom>
              <a:rect b="b" l="l" r="r" t="t"/>
              <a:pathLst>
                <a:path extrusionOk="0" h="3414" w="11586"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cubicBezTo>
                    <a:pt x="24" y="263"/>
                    <a:pt x="96" y="334"/>
                    <a:pt x="191" y="334"/>
                  </a:cubicBezTo>
                  <a:lnTo>
                    <a:pt x="3298" y="334"/>
                  </a:lnTo>
                  <a:cubicBezTo>
                    <a:pt x="3501" y="334"/>
                    <a:pt x="3656" y="525"/>
                    <a:pt x="3608" y="715"/>
                  </a:cubicBezTo>
                  <a:cubicBezTo>
                    <a:pt x="3584" y="858"/>
                    <a:pt x="3560" y="1001"/>
                    <a:pt x="3560" y="1156"/>
                  </a:cubicBezTo>
                  <a:cubicBezTo>
                    <a:pt x="3417" y="953"/>
                    <a:pt x="3298" y="775"/>
                    <a:pt x="3013" y="775"/>
                  </a:cubicBezTo>
                  <a:cubicBezTo>
                    <a:pt x="2584" y="775"/>
                    <a:pt x="2524" y="1227"/>
                    <a:pt x="2298" y="1227"/>
                  </a:cubicBezTo>
                  <a:cubicBezTo>
                    <a:pt x="2084" y="1227"/>
                    <a:pt x="2036" y="775"/>
                    <a:pt x="1584" y="775"/>
                  </a:cubicBezTo>
                  <a:cubicBezTo>
                    <a:pt x="1143" y="775"/>
                    <a:pt x="1096" y="1227"/>
                    <a:pt x="870" y="1227"/>
                  </a:cubicBezTo>
                  <a:cubicBezTo>
                    <a:pt x="655" y="1227"/>
                    <a:pt x="608" y="775"/>
                    <a:pt x="155" y="775"/>
                  </a:cubicBezTo>
                  <a:cubicBezTo>
                    <a:pt x="72" y="775"/>
                    <a:pt x="0" y="858"/>
                    <a:pt x="0" y="941"/>
                  </a:cubicBezTo>
                  <a:cubicBezTo>
                    <a:pt x="0" y="1037"/>
                    <a:pt x="72" y="1108"/>
                    <a:pt x="155" y="1108"/>
                  </a:cubicBezTo>
                  <a:cubicBezTo>
                    <a:pt x="250" y="1108"/>
                    <a:pt x="298" y="1156"/>
                    <a:pt x="381" y="1275"/>
                  </a:cubicBezTo>
                  <a:cubicBezTo>
                    <a:pt x="489" y="1394"/>
                    <a:pt x="608" y="1572"/>
                    <a:pt x="870" y="1572"/>
                  </a:cubicBezTo>
                  <a:cubicBezTo>
                    <a:pt x="1310" y="1572"/>
                    <a:pt x="1370" y="1120"/>
                    <a:pt x="1584" y="1120"/>
                  </a:cubicBezTo>
                  <a:cubicBezTo>
                    <a:pt x="1810" y="1120"/>
                    <a:pt x="1858" y="1572"/>
                    <a:pt x="2298" y="1572"/>
                  </a:cubicBezTo>
                  <a:cubicBezTo>
                    <a:pt x="2751" y="1572"/>
                    <a:pt x="2798" y="1120"/>
                    <a:pt x="3013" y="1120"/>
                  </a:cubicBezTo>
                  <a:cubicBezTo>
                    <a:pt x="3227" y="1120"/>
                    <a:pt x="3251" y="1465"/>
                    <a:pt x="3596" y="1549"/>
                  </a:cubicBezTo>
                  <a:cubicBezTo>
                    <a:pt x="3788" y="2713"/>
                    <a:pt x="4782" y="3414"/>
                    <a:pt x="5807" y="3414"/>
                  </a:cubicBezTo>
                  <a:cubicBezTo>
                    <a:pt x="6375" y="3414"/>
                    <a:pt x="6952" y="3199"/>
                    <a:pt x="7406" y="2727"/>
                  </a:cubicBezTo>
                  <a:cubicBezTo>
                    <a:pt x="7739" y="2406"/>
                    <a:pt x="7930" y="1989"/>
                    <a:pt x="8001" y="1549"/>
                  </a:cubicBezTo>
                  <a:cubicBezTo>
                    <a:pt x="8335" y="1465"/>
                    <a:pt x="8370" y="1120"/>
                    <a:pt x="8573" y="1120"/>
                  </a:cubicBezTo>
                  <a:cubicBezTo>
                    <a:pt x="8787" y="1120"/>
                    <a:pt x="8835" y="1572"/>
                    <a:pt x="9287" y="1572"/>
                  </a:cubicBezTo>
                  <a:cubicBezTo>
                    <a:pt x="9728" y="1572"/>
                    <a:pt x="9775" y="1120"/>
                    <a:pt x="10002" y="1120"/>
                  </a:cubicBezTo>
                  <a:cubicBezTo>
                    <a:pt x="10216" y="1120"/>
                    <a:pt x="10264" y="1572"/>
                    <a:pt x="10716" y="1572"/>
                  </a:cubicBezTo>
                  <a:cubicBezTo>
                    <a:pt x="11157" y="1572"/>
                    <a:pt x="11204" y="1120"/>
                    <a:pt x="11430" y="1120"/>
                  </a:cubicBezTo>
                  <a:cubicBezTo>
                    <a:pt x="11514" y="1120"/>
                    <a:pt x="11585" y="1048"/>
                    <a:pt x="11585" y="953"/>
                  </a:cubicBezTo>
                  <a:cubicBezTo>
                    <a:pt x="11585" y="870"/>
                    <a:pt x="11514" y="798"/>
                    <a:pt x="11430" y="798"/>
                  </a:cubicBezTo>
                  <a:cubicBezTo>
                    <a:pt x="10990" y="798"/>
                    <a:pt x="10930" y="1239"/>
                    <a:pt x="10716" y="1239"/>
                  </a:cubicBezTo>
                  <a:cubicBezTo>
                    <a:pt x="10490" y="1239"/>
                    <a:pt x="10442" y="798"/>
                    <a:pt x="10002" y="798"/>
                  </a:cubicBezTo>
                  <a:cubicBezTo>
                    <a:pt x="9561" y="798"/>
                    <a:pt x="9502" y="1239"/>
                    <a:pt x="9287" y="1239"/>
                  </a:cubicBezTo>
                  <a:cubicBezTo>
                    <a:pt x="9061" y="1239"/>
                    <a:pt x="9013" y="798"/>
                    <a:pt x="8573" y="798"/>
                  </a:cubicBezTo>
                  <a:cubicBezTo>
                    <a:pt x="8287" y="798"/>
                    <a:pt x="8168" y="977"/>
                    <a:pt x="8037" y="1132"/>
                  </a:cubicBezTo>
                  <a:cubicBezTo>
                    <a:pt x="8037" y="1001"/>
                    <a:pt x="8013" y="858"/>
                    <a:pt x="7989" y="715"/>
                  </a:cubicBezTo>
                  <a:cubicBezTo>
                    <a:pt x="7942" y="525"/>
                    <a:pt x="8097" y="334"/>
                    <a:pt x="8299" y="334"/>
                  </a:cubicBezTo>
                  <a:lnTo>
                    <a:pt x="11407" y="334"/>
                  </a:lnTo>
                  <a:cubicBezTo>
                    <a:pt x="11502" y="334"/>
                    <a:pt x="11573" y="263"/>
                    <a:pt x="11573" y="167"/>
                  </a:cubicBezTo>
                  <a:cubicBezTo>
                    <a:pt x="11573" y="72"/>
                    <a:pt x="11502" y="1"/>
                    <a:pt x="11407" y="1"/>
                  </a:cubicBezTo>
                  <a:lnTo>
                    <a:pt x="8299" y="1"/>
                  </a:lnTo>
                  <a:cubicBezTo>
                    <a:pt x="8109" y="1"/>
                    <a:pt x="7918" y="96"/>
                    <a:pt x="7799" y="239"/>
                  </a:cubicBezTo>
                  <a:cubicBezTo>
                    <a:pt x="7680" y="394"/>
                    <a:pt x="7620" y="596"/>
                    <a:pt x="7656" y="787"/>
                  </a:cubicBezTo>
                  <a:cubicBezTo>
                    <a:pt x="7935" y="2081"/>
                    <a:pt x="6886" y="3086"/>
                    <a:pt x="5777" y="3086"/>
                  </a:cubicBezTo>
                  <a:cubicBezTo>
                    <a:pt x="5325" y="3086"/>
                    <a:pt x="4863" y="2919"/>
                    <a:pt x="4477" y="2537"/>
                  </a:cubicBezTo>
                  <a:cubicBezTo>
                    <a:pt x="4001" y="2060"/>
                    <a:pt x="3822" y="1406"/>
                    <a:pt x="3953" y="787"/>
                  </a:cubicBezTo>
                  <a:cubicBezTo>
                    <a:pt x="4037" y="394"/>
                    <a:pt x="3727" y="1"/>
                    <a:pt x="3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914760" y="3127877"/>
              <a:ext cx="33988" cy="34049"/>
            </a:xfrm>
            <a:custGeom>
              <a:rect b="b" l="l" r="r" t="t"/>
              <a:pathLst>
                <a:path extrusionOk="0" h="596" w="596">
                  <a:moveTo>
                    <a:pt x="298" y="0"/>
                  </a:moveTo>
                  <a:cubicBezTo>
                    <a:pt x="143" y="0"/>
                    <a:pt x="0" y="143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24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776926" y="3170724"/>
              <a:ext cx="33988" cy="34049"/>
            </a:xfrm>
            <a:custGeom>
              <a:rect b="b" l="l" r="r" t="t"/>
              <a:pathLst>
                <a:path extrusionOk="0" h="596" w="596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cubicBezTo>
                    <a:pt x="0" y="465"/>
                    <a:pt x="131" y="596"/>
                    <a:pt x="298" y="596"/>
                  </a:cubicBezTo>
                  <a:cubicBezTo>
                    <a:pt x="453" y="596"/>
                    <a:pt x="595" y="465"/>
                    <a:pt x="595" y="298"/>
                  </a:cubicBezTo>
                  <a:cubicBezTo>
                    <a:pt x="595" y="143"/>
                    <a:pt x="453" y="12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819012" y="3088401"/>
              <a:ext cx="33988" cy="34106"/>
            </a:xfrm>
            <a:custGeom>
              <a:rect b="b" l="l" r="r" t="t"/>
              <a:pathLst>
                <a:path extrusionOk="0" h="597" w="596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cubicBezTo>
                    <a:pt x="0" y="453"/>
                    <a:pt x="131" y="596"/>
                    <a:pt x="298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1205311" y="3127877"/>
              <a:ext cx="34045" cy="34049"/>
            </a:xfrm>
            <a:custGeom>
              <a:rect b="b" l="l" r="r" t="t"/>
              <a:pathLst>
                <a:path extrusionOk="0" h="596" w="597">
                  <a:moveTo>
                    <a:pt x="299" y="0"/>
                  </a:moveTo>
                  <a:cubicBezTo>
                    <a:pt x="132" y="0"/>
                    <a:pt x="1" y="143"/>
                    <a:pt x="1" y="298"/>
                  </a:cubicBezTo>
                  <a:cubicBezTo>
                    <a:pt x="1" y="465"/>
                    <a:pt x="132" y="596"/>
                    <a:pt x="299" y="596"/>
                  </a:cubicBezTo>
                  <a:cubicBezTo>
                    <a:pt x="465" y="596"/>
                    <a:pt x="596" y="465"/>
                    <a:pt x="596" y="298"/>
                  </a:cubicBezTo>
                  <a:cubicBezTo>
                    <a:pt x="596" y="143"/>
                    <a:pt x="465" y="24"/>
                    <a:pt x="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1342518" y="3170724"/>
              <a:ext cx="33988" cy="34049"/>
            </a:xfrm>
            <a:custGeom>
              <a:rect b="b" l="l" r="r" t="t"/>
              <a:pathLst>
                <a:path extrusionOk="0" h="596" w="596">
                  <a:moveTo>
                    <a:pt x="298" y="0"/>
                  </a:moveTo>
                  <a:cubicBezTo>
                    <a:pt x="143" y="0"/>
                    <a:pt x="0" y="131"/>
                    <a:pt x="0" y="298"/>
                  </a:cubicBezTo>
                  <a:cubicBezTo>
                    <a:pt x="0" y="465"/>
                    <a:pt x="143" y="596"/>
                    <a:pt x="298" y="596"/>
                  </a:cubicBezTo>
                  <a:cubicBezTo>
                    <a:pt x="464" y="596"/>
                    <a:pt x="595" y="465"/>
                    <a:pt x="595" y="298"/>
                  </a:cubicBezTo>
                  <a:cubicBezTo>
                    <a:pt x="595" y="143"/>
                    <a:pt x="464" y="12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1300375" y="3088401"/>
              <a:ext cx="34045" cy="34106"/>
            </a:xfrm>
            <a:custGeom>
              <a:rect b="b" l="l" r="r" t="t"/>
              <a:pathLst>
                <a:path extrusionOk="0" h="597" w="597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cubicBezTo>
                    <a:pt x="1" y="453"/>
                    <a:pt x="132" y="596"/>
                    <a:pt x="299" y="596"/>
                  </a:cubicBezTo>
                  <a:cubicBezTo>
                    <a:pt x="465" y="596"/>
                    <a:pt x="596" y="453"/>
                    <a:pt x="596" y="298"/>
                  </a:cubicBezTo>
                  <a:cubicBezTo>
                    <a:pt x="596" y="132"/>
                    <a:pt x="465" y="13"/>
                    <a:pt x="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993514" y="2761053"/>
              <a:ext cx="190127" cy="339002"/>
            </a:xfrm>
            <a:custGeom>
              <a:rect b="b" l="l" r="r" t="t"/>
              <a:pathLst>
                <a:path extrusionOk="0" h="5934" w="3334">
                  <a:moveTo>
                    <a:pt x="1448" y="1"/>
                  </a:moveTo>
                  <a:cubicBezTo>
                    <a:pt x="1340" y="1"/>
                    <a:pt x="1233" y="69"/>
                    <a:pt x="1215" y="206"/>
                  </a:cubicBezTo>
                  <a:lnTo>
                    <a:pt x="857" y="2421"/>
                  </a:lnTo>
                  <a:cubicBezTo>
                    <a:pt x="774" y="2838"/>
                    <a:pt x="596" y="3254"/>
                    <a:pt x="322" y="3611"/>
                  </a:cubicBezTo>
                  <a:cubicBezTo>
                    <a:pt x="107" y="3885"/>
                    <a:pt x="0" y="4207"/>
                    <a:pt x="24" y="4552"/>
                  </a:cubicBezTo>
                  <a:cubicBezTo>
                    <a:pt x="36" y="4921"/>
                    <a:pt x="179" y="5266"/>
                    <a:pt x="453" y="5516"/>
                  </a:cubicBezTo>
                  <a:cubicBezTo>
                    <a:pt x="738" y="5790"/>
                    <a:pt x="1096" y="5933"/>
                    <a:pt x="1465" y="5933"/>
                  </a:cubicBezTo>
                  <a:cubicBezTo>
                    <a:pt x="2655" y="5933"/>
                    <a:pt x="3334" y="4540"/>
                    <a:pt x="2584" y="3600"/>
                  </a:cubicBezTo>
                  <a:cubicBezTo>
                    <a:pt x="2370" y="3350"/>
                    <a:pt x="2227" y="3064"/>
                    <a:pt x="2131" y="2754"/>
                  </a:cubicBezTo>
                  <a:cubicBezTo>
                    <a:pt x="2112" y="2678"/>
                    <a:pt x="2048" y="2625"/>
                    <a:pt x="1980" y="2625"/>
                  </a:cubicBezTo>
                  <a:cubicBezTo>
                    <a:pt x="1963" y="2625"/>
                    <a:pt x="1946" y="2628"/>
                    <a:pt x="1929" y="2635"/>
                  </a:cubicBezTo>
                  <a:cubicBezTo>
                    <a:pt x="1834" y="2659"/>
                    <a:pt x="1786" y="2754"/>
                    <a:pt x="1810" y="2838"/>
                  </a:cubicBezTo>
                  <a:cubicBezTo>
                    <a:pt x="2096" y="3790"/>
                    <a:pt x="2548" y="3802"/>
                    <a:pt x="2548" y="4493"/>
                  </a:cubicBezTo>
                  <a:cubicBezTo>
                    <a:pt x="2548" y="5092"/>
                    <a:pt x="2072" y="5576"/>
                    <a:pt x="1463" y="5576"/>
                  </a:cubicBezTo>
                  <a:cubicBezTo>
                    <a:pt x="1456" y="5576"/>
                    <a:pt x="1448" y="5576"/>
                    <a:pt x="1441" y="5576"/>
                  </a:cubicBezTo>
                  <a:cubicBezTo>
                    <a:pt x="548" y="5564"/>
                    <a:pt x="36" y="4516"/>
                    <a:pt x="584" y="3802"/>
                  </a:cubicBezTo>
                  <a:cubicBezTo>
                    <a:pt x="893" y="3409"/>
                    <a:pt x="1108" y="2945"/>
                    <a:pt x="1179" y="2468"/>
                  </a:cubicBezTo>
                  <a:lnTo>
                    <a:pt x="1453" y="849"/>
                  </a:lnTo>
                  <a:lnTo>
                    <a:pt x="1631" y="1945"/>
                  </a:lnTo>
                  <a:cubicBezTo>
                    <a:pt x="1642" y="2033"/>
                    <a:pt x="1725" y="2101"/>
                    <a:pt x="1803" y="2101"/>
                  </a:cubicBezTo>
                  <a:cubicBezTo>
                    <a:pt x="1810" y="2101"/>
                    <a:pt x="1816" y="2100"/>
                    <a:pt x="1822" y="2099"/>
                  </a:cubicBezTo>
                  <a:cubicBezTo>
                    <a:pt x="1905" y="2076"/>
                    <a:pt x="1989" y="1992"/>
                    <a:pt x="1965" y="1897"/>
                  </a:cubicBezTo>
                  <a:lnTo>
                    <a:pt x="1691" y="206"/>
                  </a:lnTo>
                  <a:cubicBezTo>
                    <a:pt x="1667" y="69"/>
                    <a:pt x="1557" y="1"/>
                    <a:pt x="1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29"/>
          <p:cNvGrpSpPr/>
          <p:nvPr/>
        </p:nvGrpSpPr>
        <p:grpSpPr>
          <a:xfrm>
            <a:off x="814259" y="1298800"/>
            <a:ext cx="582270" cy="548652"/>
            <a:chOff x="6649231" y="1500021"/>
            <a:chExt cx="390287" cy="367065"/>
          </a:xfrm>
        </p:grpSpPr>
        <p:sp>
          <p:nvSpPr>
            <p:cNvPr id="251" name="Google Shape;251;p29"/>
            <p:cNvSpPr/>
            <p:nvPr/>
          </p:nvSpPr>
          <p:spPr>
            <a:xfrm>
              <a:off x="6649231" y="1500021"/>
              <a:ext cx="390287" cy="367065"/>
            </a:xfrm>
            <a:custGeom>
              <a:rect b="b" l="l" r="r" t="t"/>
              <a:pathLst>
                <a:path extrusionOk="0" h="11523" w="12252">
                  <a:moveTo>
                    <a:pt x="2393" y="6022"/>
                  </a:moveTo>
                  <a:lnTo>
                    <a:pt x="5775" y="9391"/>
                  </a:lnTo>
                  <a:lnTo>
                    <a:pt x="4691" y="10487"/>
                  </a:lnTo>
                  <a:cubicBezTo>
                    <a:pt x="4221" y="10951"/>
                    <a:pt x="3611" y="11183"/>
                    <a:pt x="3000" y="11183"/>
                  </a:cubicBezTo>
                  <a:cubicBezTo>
                    <a:pt x="2390" y="11183"/>
                    <a:pt x="1780" y="10951"/>
                    <a:pt x="1310" y="10487"/>
                  </a:cubicBezTo>
                  <a:cubicBezTo>
                    <a:pt x="369" y="9546"/>
                    <a:pt x="369" y="8046"/>
                    <a:pt x="1310" y="7105"/>
                  </a:cubicBezTo>
                  <a:lnTo>
                    <a:pt x="2393" y="6022"/>
                  </a:lnTo>
                  <a:close/>
                  <a:moveTo>
                    <a:pt x="3000" y="331"/>
                  </a:moveTo>
                  <a:cubicBezTo>
                    <a:pt x="3608" y="331"/>
                    <a:pt x="4203" y="557"/>
                    <a:pt x="4667" y="1021"/>
                  </a:cubicBezTo>
                  <a:lnTo>
                    <a:pt x="10763" y="7105"/>
                  </a:lnTo>
                  <a:cubicBezTo>
                    <a:pt x="11680" y="8046"/>
                    <a:pt x="11680" y="9546"/>
                    <a:pt x="10763" y="10463"/>
                  </a:cubicBezTo>
                  <a:lnTo>
                    <a:pt x="10728" y="10499"/>
                  </a:lnTo>
                  <a:cubicBezTo>
                    <a:pt x="10263" y="10957"/>
                    <a:pt x="9656" y="11186"/>
                    <a:pt x="9050" y="11186"/>
                  </a:cubicBezTo>
                  <a:cubicBezTo>
                    <a:pt x="8445" y="11186"/>
                    <a:pt x="7840" y="10957"/>
                    <a:pt x="7382" y="10499"/>
                  </a:cubicBezTo>
                  <a:lnTo>
                    <a:pt x="1286" y="4415"/>
                  </a:lnTo>
                  <a:cubicBezTo>
                    <a:pt x="369" y="3486"/>
                    <a:pt x="369" y="1986"/>
                    <a:pt x="1286" y="1057"/>
                  </a:cubicBezTo>
                  <a:cubicBezTo>
                    <a:pt x="1310" y="1045"/>
                    <a:pt x="1929" y="331"/>
                    <a:pt x="3000" y="331"/>
                  </a:cubicBezTo>
                  <a:close/>
                  <a:moveTo>
                    <a:pt x="2999" y="0"/>
                  </a:moveTo>
                  <a:cubicBezTo>
                    <a:pt x="2307" y="0"/>
                    <a:pt x="1613" y="265"/>
                    <a:pt x="1084" y="795"/>
                  </a:cubicBezTo>
                  <a:lnTo>
                    <a:pt x="1060" y="819"/>
                  </a:lnTo>
                  <a:cubicBezTo>
                    <a:pt x="0" y="1879"/>
                    <a:pt x="0" y="3593"/>
                    <a:pt x="1060" y="4641"/>
                  </a:cubicBezTo>
                  <a:lnTo>
                    <a:pt x="2167" y="5760"/>
                  </a:lnTo>
                  <a:lnTo>
                    <a:pt x="1084" y="6855"/>
                  </a:lnTo>
                  <a:cubicBezTo>
                    <a:pt x="24" y="7903"/>
                    <a:pt x="24" y="9653"/>
                    <a:pt x="1084" y="10701"/>
                  </a:cubicBezTo>
                  <a:cubicBezTo>
                    <a:pt x="1613" y="11231"/>
                    <a:pt x="2313" y="11496"/>
                    <a:pt x="3012" y="11496"/>
                  </a:cubicBezTo>
                  <a:cubicBezTo>
                    <a:pt x="3712" y="11496"/>
                    <a:pt x="4411" y="11231"/>
                    <a:pt x="4941" y="10701"/>
                  </a:cubicBezTo>
                  <a:lnTo>
                    <a:pt x="6025" y="9618"/>
                  </a:lnTo>
                  <a:lnTo>
                    <a:pt x="7144" y="10737"/>
                  </a:lnTo>
                  <a:cubicBezTo>
                    <a:pt x="7674" y="11261"/>
                    <a:pt x="8364" y="11523"/>
                    <a:pt x="9055" y="11523"/>
                  </a:cubicBezTo>
                  <a:cubicBezTo>
                    <a:pt x="9745" y="11523"/>
                    <a:pt x="10436" y="11261"/>
                    <a:pt x="10966" y="10737"/>
                  </a:cubicBezTo>
                  <a:lnTo>
                    <a:pt x="11001" y="10701"/>
                  </a:lnTo>
                  <a:cubicBezTo>
                    <a:pt x="12037" y="9653"/>
                    <a:pt x="12037" y="7939"/>
                    <a:pt x="11001" y="6879"/>
                  </a:cubicBezTo>
                  <a:lnTo>
                    <a:pt x="6263" y="2141"/>
                  </a:lnTo>
                  <a:lnTo>
                    <a:pt x="7370" y="1045"/>
                  </a:lnTo>
                  <a:cubicBezTo>
                    <a:pt x="7811" y="593"/>
                    <a:pt x="8418" y="343"/>
                    <a:pt x="9049" y="343"/>
                  </a:cubicBezTo>
                  <a:cubicBezTo>
                    <a:pt x="11156" y="343"/>
                    <a:pt x="12252" y="2914"/>
                    <a:pt x="10728" y="4427"/>
                  </a:cubicBezTo>
                  <a:lnTo>
                    <a:pt x="9989" y="5165"/>
                  </a:lnTo>
                  <a:cubicBezTo>
                    <a:pt x="9882" y="5272"/>
                    <a:pt x="9954" y="5451"/>
                    <a:pt x="10108" y="5451"/>
                  </a:cubicBezTo>
                  <a:cubicBezTo>
                    <a:pt x="10228" y="5451"/>
                    <a:pt x="10204" y="5391"/>
                    <a:pt x="10966" y="4641"/>
                  </a:cubicBezTo>
                  <a:cubicBezTo>
                    <a:pt x="11490" y="4129"/>
                    <a:pt x="11775" y="3450"/>
                    <a:pt x="11775" y="2724"/>
                  </a:cubicBezTo>
                  <a:cubicBezTo>
                    <a:pt x="11775" y="1224"/>
                    <a:pt x="10549" y="9"/>
                    <a:pt x="9049" y="9"/>
                  </a:cubicBezTo>
                  <a:cubicBezTo>
                    <a:pt x="8323" y="9"/>
                    <a:pt x="7632" y="283"/>
                    <a:pt x="7132" y="807"/>
                  </a:cubicBezTo>
                  <a:lnTo>
                    <a:pt x="6025" y="1914"/>
                  </a:lnTo>
                  <a:lnTo>
                    <a:pt x="4905" y="795"/>
                  </a:lnTo>
                  <a:cubicBezTo>
                    <a:pt x="4382" y="265"/>
                    <a:pt x="3691" y="0"/>
                    <a:pt x="2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6759194" y="1602435"/>
              <a:ext cx="161983" cy="161409"/>
            </a:xfrm>
            <a:custGeom>
              <a:rect b="b" l="l" r="r" t="t"/>
              <a:pathLst>
                <a:path extrusionOk="0" h="5067" w="5085">
                  <a:moveTo>
                    <a:pt x="2192" y="0"/>
                  </a:moveTo>
                  <a:cubicBezTo>
                    <a:pt x="2147" y="0"/>
                    <a:pt x="2102" y="15"/>
                    <a:pt x="2073" y="45"/>
                  </a:cubicBezTo>
                  <a:lnTo>
                    <a:pt x="60" y="2057"/>
                  </a:lnTo>
                  <a:cubicBezTo>
                    <a:pt x="1" y="2116"/>
                    <a:pt x="1" y="2236"/>
                    <a:pt x="60" y="2295"/>
                  </a:cubicBezTo>
                  <a:lnTo>
                    <a:pt x="501" y="2747"/>
                  </a:lnTo>
                  <a:cubicBezTo>
                    <a:pt x="531" y="2771"/>
                    <a:pt x="575" y="2783"/>
                    <a:pt x="620" y="2783"/>
                  </a:cubicBezTo>
                  <a:cubicBezTo>
                    <a:pt x="665" y="2783"/>
                    <a:pt x="709" y="2771"/>
                    <a:pt x="739" y="2747"/>
                  </a:cubicBezTo>
                  <a:cubicBezTo>
                    <a:pt x="799" y="2688"/>
                    <a:pt x="799" y="2569"/>
                    <a:pt x="739" y="2497"/>
                  </a:cubicBezTo>
                  <a:lnTo>
                    <a:pt x="418" y="2176"/>
                  </a:lnTo>
                  <a:lnTo>
                    <a:pt x="2192" y="402"/>
                  </a:lnTo>
                  <a:lnTo>
                    <a:pt x="4668" y="2890"/>
                  </a:lnTo>
                  <a:lnTo>
                    <a:pt x="2906" y="4664"/>
                  </a:lnTo>
                  <a:lnTo>
                    <a:pt x="1322" y="3081"/>
                  </a:lnTo>
                  <a:cubicBezTo>
                    <a:pt x="1293" y="3051"/>
                    <a:pt x="1248" y="3036"/>
                    <a:pt x="1203" y="3036"/>
                  </a:cubicBezTo>
                  <a:cubicBezTo>
                    <a:pt x="1159" y="3036"/>
                    <a:pt x="1114" y="3051"/>
                    <a:pt x="1084" y="3081"/>
                  </a:cubicBezTo>
                  <a:cubicBezTo>
                    <a:pt x="1025" y="3140"/>
                    <a:pt x="1025" y="3259"/>
                    <a:pt x="1084" y="3319"/>
                  </a:cubicBezTo>
                  <a:lnTo>
                    <a:pt x="2787" y="5022"/>
                  </a:lnTo>
                  <a:cubicBezTo>
                    <a:pt x="2817" y="5051"/>
                    <a:pt x="2861" y="5066"/>
                    <a:pt x="2906" y="5066"/>
                  </a:cubicBezTo>
                  <a:cubicBezTo>
                    <a:pt x="2951" y="5066"/>
                    <a:pt x="2995" y="5051"/>
                    <a:pt x="3025" y="5022"/>
                  </a:cubicBezTo>
                  <a:lnTo>
                    <a:pt x="5025" y="3009"/>
                  </a:lnTo>
                  <a:cubicBezTo>
                    <a:pt x="5085" y="2938"/>
                    <a:pt x="5085" y="2831"/>
                    <a:pt x="5025" y="2771"/>
                  </a:cubicBezTo>
                  <a:lnTo>
                    <a:pt x="2311" y="45"/>
                  </a:lnTo>
                  <a:cubicBezTo>
                    <a:pt x="2281" y="15"/>
                    <a:pt x="2236" y="0"/>
                    <a:pt x="2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6718229" y="1625179"/>
              <a:ext cx="15227" cy="14239"/>
            </a:xfrm>
            <a:custGeom>
              <a:rect b="b" l="l" r="r" t="t"/>
              <a:pathLst>
                <a:path extrusionOk="0" h="447" w="478">
                  <a:moveTo>
                    <a:pt x="180" y="0"/>
                  </a:moveTo>
                  <a:cubicBezTo>
                    <a:pt x="135" y="0"/>
                    <a:pt x="90" y="15"/>
                    <a:pt x="61" y="45"/>
                  </a:cubicBezTo>
                  <a:cubicBezTo>
                    <a:pt x="1" y="105"/>
                    <a:pt x="1" y="224"/>
                    <a:pt x="61" y="283"/>
                  </a:cubicBezTo>
                  <a:lnTo>
                    <a:pt x="180" y="402"/>
                  </a:lnTo>
                  <a:cubicBezTo>
                    <a:pt x="209" y="432"/>
                    <a:pt x="254" y="447"/>
                    <a:pt x="299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6712176" y="1588005"/>
              <a:ext cx="16533" cy="14048"/>
            </a:xfrm>
            <a:custGeom>
              <a:rect b="b" l="l" r="r" t="t"/>
              <a:pathLst>
                <a:path extrusionOk="0" h="441" w="519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93"/>
                    <a:pt x="0" y="224"/>
                    <a:pt x="60" y="283"/>
                  </a:cubicBezTo>
                  <a:cubicBezTo>
                    <a:pt x="155" y="355"/>
                    <a:pt x="191" y="438"/>
                    <a:pt x="298" y="438"/>
                  </a:cubicBezTo>
                  <a:cubicBezTo>
                    <a:pt x="307" y="440"/>
                    <a:pt x="315" y="440"/>
                    <a:pt x="323" y="440"/>
                  </a:cubicBezTo>
                  <a:cubicBezTo>
                    <a:pt x="460" y="440"/>
                    <a:pt x="518" y="254"/>
                    <a:pt x="417" y="164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6744796" y="1555003"/>
              <a:ext cx="16628" cy="14367"/>
            </a:xfrm>
            <a:custGeom>
              <a:rect b="b" l="l" r="r" t="t"/>
              <a:pathLst>
                <a:path extrusionOk="0" h="451" w="522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0" y="105"/>
                    <a:pt x="0" y="224"/>
                    <a:pt x="60" y="284"/>
                  </a:cubicBezTo>
                  <a:cubicBezTo>
                    <a:pt x="155" y="367"/>
                    <a:pt x="203" y="450"/>
                    <a:pt x="298" y="450"/>
                  </a:cubicBezTo>
                  <a:cubicBezTo>
                    <a:pt x="303" y="451"/>
                    <a:pt x="307" y="451"/>
                    <a:pt x="312" y="451"/>
                  </a:cubicBezTo>
                  <a:cubicBezTo>
                    <a:pt x="457" y="451"/>
                    <a:pt x="521" y="268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6750115" y="1593707"/>
              <a:ext cx="15577" cy="13952"/>
            </a:xfrm>
            <a:custGeom>
              <a:rect b="b" l="l" r="r" t="t"/>
              <a:pathLst>
                <a:path extrusionOk="0" h="438" w="489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93"/>
                    <a:pt x="0" y="212"/>
                    <a:pt x="60" y="283"/>
                  </a:cubicBezTo>
                  <a:cubicBezTo>
                    <a:pt x="155" y="354"/>
                    <a:pt x="191" y="438"/>
                    <a:pt x="298" y="438"/>
                  </a:cubicBezTo>
                  <a:cubicBezTo>
                    <a:pt x="345" y="438"/>
                    <a:pt x="393" y="426"/>
                    <a:pt x="417" y="402"/>
                  </a:cubicBezTo>
                  <a:cubicBezTo>
                    <a:pt x="488" y="319"/>
                    <a:pt x="488" y="212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6782353" y="1561852"/>
              <a:ext cx="16692" cy="14335"/>
            </a:xfrm>
            <a:custGeom>
              <a:rect b="b" l="l" r="r" t="t"/>
              <a:pathLst>
                <a:path extrusionOk="0" h="450" w="524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55" y="354"/>
                    <a:pt x="179" y="450"/>
                    <a:pt x="298" y="450"/>
                  </a:cubicBezTo>
                  <a:cubicBezTo>
                    <a:pt x="453" y="450"/>
                    <a:pt x="524" y="271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6884735" y="1791686"/>
              <a:ext cx="15227" cy="14239"/>
            </a:xfrm>
            <a:custGeom>
              <a:rect b="b" l="l" r="r" t="t"/>
              <a:pathLst>
                <a:path extrusionOk="0" h="447" w="478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4"/>
                    <a:pt x="60" y="283"/>
                  </a:cubicBezTo>
                  <a:lnTo>
                    <a:pt x="179" y="402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8" y="432"/>
                    <a:pt x="418" y="402"/>
                  </a:cubicBezTo>
                  <a:cubicBezTo>
                    <a:pt x="477" y="343"/>
                    <a:pt x="477" y="224"/>
                    <a:pt x="418" y="164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6922292" y="1797738"/>
              <a:ext cx="15195" cy="14271"/>
            </a:xfrm>
            <a:custGeom>
              <a:rect b="b" l="l" r="r" t="t"/>
              <a:pathLst>
                <a:path extrusionOk="0" h="448" w="477">
                  <a:moveTo>
                    <a:pt x="179" y="1"/>
                  </a:moveTo>
                  <a:cubicBezTo>
                    <a:pt x="134" y="1"/>
                    <a:pt x="90" y="16"/>
                    <a:pt x="60" y="45"/>
                  </a:cubicBezTo>
                  <a:cubicBezTo>
                    <a:pt x="1" y="105"/>
                    <a:pt x="1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4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5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6954911" y="1765118"/>
              <a:ext cx="15195" cy="14271"/>
            </a:xfrm>
            <a:custGeom>
              <a:rect b="b" l="l" r="r" t="t"/>
              <a:pathLst>
                <a:path extrusionOk="0" h="448" w="477">
                  <a:moveTo>
                    <a:pt x="179" y="1"/>
                  </a:moveTo>
                  <a:cubicBezTo>
                    <a:pt x="134" y="1"/>
                    <a:pt x="90" y="16"/>
                    <a:pt x="60" y="46"/>
                  </a:cubicBezTo>
                  <a:cubicBezTo>
                    <a:pt x="0" y="105"/>
                    <a:pt x="0" y="224"/>
                    <a:pt x="60" y="284"/>
                  </a:cubicBezTo>
                  <a:lnTo>
                    <a:pt x="179" y="403"/>
                  </a:lnTo>
                  <a:cubicBezTo>
                    <a:pt x="209" y="432"/>
                    <a:pt x="253" y="447"/>
                    <a:pt x="298" y="447"/>
                  </a:cubicBezTo>
                  <a:cubicBezTo>
                    <a:pt x="343" y="447"/>
                    <a:pt x="387" y="432"/>
                    <a:pt x="417" y="403"/>
                  </a:cubicBezTo>
                  <a:cubicBezTo>
                    <a:pt x="477" y="343"/>
                    <a:pt x="477" y="224"/>
                    <a:pt x="417" y="165"/>
                  </a:cubicBezTo>
                  <a:lnTo>
                    <a:pt x="298" y="46"/>
                  </a:lnTo>
                  <a:cubicBezTo>
                    <a:pt x="268" y="16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6916590" y="1759831"/>
              <a:ext cx="16724" cy="14335"/>
            </a:xfrm>
            <a:custGeom>
              <a:rect b="b" l="l" r="r" t="t"/>
              <a:pathLst>
                <a:path extrusionOk="0" h="450" w="525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144" y="366"/>
                    <a:pt x="191" y="450"/>
                    <a:pt x="299" y="450"/>
                  </a:cubicBezTo>
                  <a:cubicBezTo>
                    <a:pt x="441" y="450"/>
                    <a:pt x="525" y="271"/>
                    <a:pt x="418" y="164"/>
                  </a:cubicBezTo>
                  <a:lnTo>
                    <a:pt x="299" y="45"/>
                  </a:ln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6948477" y="1727593"/>
              <a:ext cx="16979" cy="14367"/>
            </a:xfrm>
            <a:custGeom>
              <a:rect b="b" l="l" r="r" t="t"/>
              <a:pathLst>
                <a:path extrusionOk="0" h="451" w="533">
                  <a:moveTo>
                    <a:pt x="179" y="0"/>
                  </a:moveTo>
                  <a:cubicBezTo>
                    <a:pt x="134" y="0"/>
                    <a:pt x="89" y="15"/>
                    <a:pt x="60" y="45"/>
                  </a:cubicBezTo>
                  <a:cubicBezTo>
                    <a:pt x="0" y="104"/>
                    <a:pt x="0" y="223"/>
                    <a:pt x="60" y="283"/>
                  </a:cubicBezTo>
                  <a:cubicBezTo>
                    <a:pt x="143" y="366"/>
                    <a:pt x="191" y="450"/>
                    <a:pt x="298" y="450"/>
                  </a:cubicBezTo>
                  <a:cubicBezTo>
                    <a:pt x="302" y="450"/>
                    <a:pt x="306" y="450"/>
                    <a:pt x="310" y="450"/>
                  </a:cubicBezTo>
                  <a:cubicBezTo>
                    <a:pt x="446" y="450"/>
                    <a:pt x="532" y="268"/>
                    <a:pt x="417" y="164"/>
                  </a:cubicBezTo>
                  <a:lnTo>
                    <a:pt x="298" y="45"/>
                  </a:lnTo>
                  <a:cubicBezTo>
                    <a:pt x="268" y="15"/>
                    <a:pt x="223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9"/>
          <p:cNvSpPr txBox="1"/>
          <p:nvPr>
            <p:ph idx="2" type="subTitle"/>
          </p:nvPr>
        </p:nvSpPr>
        <p:spPr>
          <a:xfrm>
            <a:off x="3079350" y="3743800"/>
            <a:ext cx="68241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20.6</a:t>
            </a:r>
            <a:r>
              <a:rPr lang="en" sz="2100"/>
              <a:t> days to see a PCP</a:t>
            </a:r>
            <a:r>
              <a:rPr baseline="30000" lang="en" sz="2100"/>
              <a:t>2</a:t>
            </a:r>
            <a:r>
              <a:rPr lang="en" sz="2100"/>
              <a:t> </a:t>
            </a:r>
            <a:endParaRPr sz="2100"/>
          </a:p>
        </p:txBody>
      </p:sp>
      <p:sp>
        <p:nvSpPr>
          <p:cNvPr id="264" name="Google Shape;264;p29"/>
          <p:cNvSpPr txBox="1"/>
          <p:nvPr/>
        </p:nvSpPr>
        <p:spPr>
          <a:xfrm>
            <a:off x="3514950" y="21953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Average wait time:</a:t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23" y="3604025"/>
            <a:ext cx="582275" cy="5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6388725" y="4596575"/>
            <a:ext cx="8319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600" u="sng">
                <a:solidFill>
                  <a:srgbClr val="55492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Do Patients in the United States Seek Care from Dermatologists?</a:t>
            </a:r>
            <a:endParaRPr baseline="30000" sz="6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Medical Economics</a:t>
            </a:r>
            <a:endParaRPr sz="6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3" type="subTitle"/>
          </p:nvPr>
        </p:nvSpPr>
        <p:spPr>
          <a:xfrm>
            <a:off x="220525" y="1365825"/>
            <a:ext cx="45132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B4739"/>
              </a:buClr>
              <a:buSzPts val="1200"/>
              <a:buFont typeface="Lato"/>
              <a:buChar char="●"/>
            </a:pPr>
            <a:r>
              <a:rPr b="1" lang="en" sz="29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$75bn</a:t>
            </a:r>
            <a:r>
              <a:rPr lang="en" sz="24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  spent on skin disease in the US</a:t>
            </a:r>
            <a:r>
              <a:rPr baseline="30000" lang="en" sz="24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272" name="Google Shape;272;p30"/>
          <p:cNvSpPr txBox="1"/>
          <p:nvPr>
            <p:ph idx="1" type="subTitle"/>
          </p:nvPr>
        </p:nvSpPr>
        <p:spPr>
          <a:xfrm>
            <a:off x="167125" y="2806450"/>
            <a:ext cx="4620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B4739"/>
              </a:buClr>
              <a:buSzPts val="1300"/>
              <a:buFont typeface="Lato"/>
              <a:buChar char="●"/>
            </a:pPr>
            <a:r>
              <a:rPr b="1" lang="en" sz="26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8.5%</a:t>
            </a:r>
            <a:r>
              <a:rPr lang="en" sz="26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  growth in Nurse Practitioners 2022-23</a:t>
            </a:r>
            <a:r>
              <a:rPr baseline="30000" lang="en" sz="26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0"/>
          <p:cNvPicPr preferRelativeResize="0"/>
          <p:nvPr>
            <p:ph idx="6" type="pic"/>
          </p:nvPr>
        </p:nvPicPr>
        <p:blipFill rotWithShape="1">
          <a:blip r:embed="rId3">
            <a:alphaModFix/>
          </a:blip>
          <a:srcRect b="9256" l="0" r="0" t="9264"/>
          <a:stretch/>
        </p:blipFill>
        <p:spPr>
          <a:xfrm>
            <a:off x="5215425" y="458850"/>
            <a:ext cx="3291899" cy="4023299"/>
          </a:xfrm>
          <a:prstGeom prst="rect">
            <a:avLst/>
          </a:prstGeom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575" y="418820"/>
            <a:ext cx="494825" cy="4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266200" y="383850"/>
            <a:ext cx="467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The Opportunity</a:t>
            </a:r>
            <a:endParaRPr i="1" sz="2200">
              <a:solidFill>
                <a:schemeClr val="dk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6590450" y="4601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600" u="sng">
                <a:solidFill>
                  <a:srgbClr val="55492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Academy of Dermatology</a:t>
            </a:r>
            <a:endParaRPr baseline="30000" sz="6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600" u="sng">
                <a:solidFill>
                  <a:srgbClr val="554925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American Association of Nurse Practitioners</a:t>
            </a:r>
            <a:endParaRPr sz="6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from Needfinding</a:t>
            </a:r>
            <a:endParaRPr/>
          </a:p>
        </p:txBody>
      </p:sp>
      <p:sp>
        <p:nvSpPr>
          <p:cNvPr id="282" name="Google Shape;282;p31"/>
          <p:cNvSpPr txBox="1"/>
          <p:nvPr>
            <p:ph idx="1" type="subTitle"/>
          </p:nvPr>
        </p:nvSpPr>
        <p:spPr>
          <a:xfrm>
            <a:off x="1862550" y="2127988"/>
            <a:ext cx="2834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PCP seen conditions can be seen by an NP/ PA</a:t>
            </a:r>
            <a:endParaRPr/>
          </a:p>
        </p:txBody>
      </p:sp>
      <p:sp>
        <p:nvSpPr>
          <p:cNvPr id="283" name="Google Shape;283;p31"/>
          <p:cNvSpPr txBox="1"/>
          <p:nvPr>
            <p:ph idx="6" type="subTitle"/>
          </p:nvPr>
        </p:nvSpPr>
        <p:spPr>
          <a:xfrm>
            <a:off x="1862550" y="3675050"/>
            <a:ext cx="2834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PA practice being refined </a:t>
            </a:r>
            <a:endParaRPr/>
          </a:p>
        </p:txBody>
      </p:sp>
      <p:sp>
        <p:nvSpPr>
          <p:cNvPr id="284" name="Google Shape;284;p31"/>
          <p:cNvSpPr txBox="1"/>
          <p:nvPr>
            <p:ph idx="7" type="subTitle"/>
          </p:nvPr>
        </p:nvSpPr>
        <p:spPr>
          <a:xfrm>
            <a:off x="5639100" y="1974600"/>
            <a:ext cx="2834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for automated triaging</a:t>
            </a:r>
            <a:endParaRPr/>
          </a:p>
        </p:txBody>
      </p:sp>
      <p:sp>
        <p:nvSpPr>
          <p:cNvPr id="285" name="Google Shape;285;p31"/>
          <p:cNvSpPr txBox="1"/>
          <p:nvPr>
            <p:ph idx="8" type="subTitle"/>
          </p:nvPr>
        </p:nvSpPr>
        <p:spPr>
          <a:xfrm>
            <a:off x="5639100" y="3845625"/>
            <a:ext cx="2834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Patients want monitoring and questions answered </a:t>
            </a:r>
            <a:endParaRPr/>
          </a:p>
        </p:txBody>
      </p:sp>
      <p:grpSp>
        <p:nvGrpSpPr>
          <p:cNvPr id="286" name="Google Shape;286;p31"/>
          <p:cNvGrpSpPr/>
          <p:nvPr/>
        </p:nvGrpSpPr>
        <p:grpSpPr>
          <a:xfrm>
            <a:off x="4956832" y="1710299"/>
            <a:ext cx="549165" cy="526561"/>
            <a:chOff x="7101317" y="2441655"/>
            <a:chExt cx="367925" cy="352380"/>
          </a:xfrm>
        </p:grpSpPr>
        <p:sp>
          <p:nvSpPr>
            <p:cNvPr id="287" name="Google Shape;287;p31"/>
            <p:cNvSpPr/>
            <p:nvPr/>
          </p:nvSpPr>
          <p:spPr>
            <a:xfrm>
              <a:off x="7101317" y="2441655"/>
              <a:ext cx="367925" cy="352380"/>
            </a:xfrm>
            <a:custGeom>
              <a:rect b="b" l="l" r="r" t="t"/>
              <a:pathLst>
                <a:path extrusionOk="0" h="11062" w="11550">
                  <a:moveTo>
                    <a:pt x="7061" y="334"/>
                  </a:moveTo>
                  <a:cubicBezTo>
                    <a:pt x="7799" y="334"/>
                    <a:pt x="8406" y="941"/>
                    <a:pt x="8406" y="1679"/>
                  </a:cubicBezTo>
                  <a:lnTo>
                    <a:pt x="8406" y="3108"/>
                  </a:lnTo>
                  <a:lnTo>
                    <a:pt x="7906" y="3108"/>
                  </a:lnTo>
                  <a:lnTo>
                    <a:pt x="7906" y="1679"/>
                  </a:lnTo>
                  <a:cubicBezTo>
                    <a:pt x="7906" y="1227"/>
                    <a:pt x="7537" y="834"/>
                    <a:pt x="7061" y="834"/>
                  </a:cubicBezTo>
                  <a:lnTo>
                    <a:pt x="4465" y="834"/>
                  </a:lnTo>
                  <a:cubicBezTo>
                    <a:pt x="4001" y="834"/>
                    <a:pt x="3620" y="1203"/>
                    <a:pt x="3620" y="1679"/>
                  </a:cubicBezTo>
                  <a:lnTo>
                    <a:pt x="3620" y="2429"/>
                  </a:lnTo>
                  <a:cubicBezTo>
                    <a:pt x="3620" y="2513"/>
                    <a:pt x="3691" y="2596"/>
                    <a:pt x="3786" y="2596"/>
                  </a:cubicBezTo>
                  <a:cubicBezTo>
                    <a:pt x="3870" y="2596"/>
                    <a:pt x="3941" y="2513"/>
                    <a:pt x="3941" y="2429"/>
                  </a:cubicBezTo>
                  <a:lnTo>
                    <a:pt x="3941" y="1679"/>
                  </a:lnTo>
                  <a:cubicBezTo>
                    <a:pt x="3941" y="1406"/>
                    <a:pt x="4167" y="1179"/>
                    <a:pt x="4453" y="1179"/>
                  </a:cubicBezTo>
                  <a:lnTo>
                    <a:pt x="7037" y="1179"/>
                  </a:lnTo>
                  <a:cubicBezTo>
                    <a:pt x="7323" y="1179"/>
                    <a:pt x="7549" y="1406"/>
                    <a:pt x="7549" y="1679"/>
                  </a:cubicBezTo>
                  <a:lnTo>
                    <a:pt x="7549" y="3108"/>
                  </a:lnTo>
                  <a:lnTo>
                    <a:pt x="3108" y="3108"/>
                  </a:lnTo>
                  <a:lnTo>
                    <a:pt x="3120" y="1679"/>
                  </a:lnTo>
                  <a:cubicBezTo>
                    <a:pt x="3120" y="941"/>
                    <a:pt x="3727" y="334"/>
                    <a:pt x="4465" y="334"/>
                  </a:cubicBezTo>
                  <a:close/>
                  <a:moveTo>
                    <a:pt x="8382" y="3453"/>
                  </a:moveTo>
                  <a:cubicBezTo>
                    <a:pt x="9930" y="3453"/>
                    <a:pt x="11180" y="4704"/>
                    <a:pt x="11180" y="6251"/>
                  </a:cubicBezTo>
                  <a:lnTo>
                    <a:pt x="11180" y="9252"/>
                  </a:lnTo>
                  <a:lnTo>
                    <a:pt x="2905" y="9252"/>
                  </a:lnTo>
                  <a:cubicBezTo>
                    <a:pt x="2822" y="9252"/>
                    <a:pt x="2739" y="9335"/>
                    <a:pt x="2739" y="9418"/>
                  </a:cubicBezTo>
                  <a:cubicBezTo>
                    <a:pt x="2739" y="9514"/>
                    <a:pt x="2822" y="9585"/>
                    <a:pt x="2905" y="9585"/>
                  </a:cubicBezTo>
                  <a:lnTo>
                    <a:pt x="11180" y="9585"/>
                  </a:lnTo>
                  <a:lnTo>
                    <a:pt x="11180" y="10288"/>
                  </a:lnTo>
                  <a:cubicBezTo>
                    <a:pt x="11168" y="10538"/>
                    <a:pt x="10942" y="10728"/>
                    <a:pt x="10716" y="10728"/>
                  </a:cubicBezTo>
                  <a:cubicBezTo>
                    <a:pt x="10716" y="10716"/>
                    <a:pt x="822" y="10716"/>
                    <a:pt x="774" y="10716"/>
                  </a:cubicBezTo>
                  <a:cubicBezTo>
                    <a:pt x="536" y="10704"/>
                    <a:pt x="334" y="10490"/>
                    <a:pt x="334" y="10240"/>
                  </a:cubicBezTo>
                  <a:lnTo>
                    <a:pt x="334" y="9585"/>
                  </a:lnTo>
                  <a:lnTo>
                    <a:pt x="2072" y="9585"/>
                  </a:lnTo>
                  <a:cubicBezTo>
                    <a:pt x="2167" y="9585"/>
                    <a:pt x="2239" y="9514"/>
                    <a:pt x="2239" y="9418"/>
                  </a:cubicBezTo>
                  <a:cubicBezTo>
                    <a:pt x="2239" y="9335"/>
                    <a:pt x="2167" y="9252"/>
                    <a:pt x="2072" y="9252"/>
                  </a:cubicBezTo>
                  <a:lnTo>
                    <a:pt x="334" y="9252"/>
                  </a:lnTo>
                  <a:lnTo>
                    <a:pt x="334" y="6251"/>
                  </a:lnTo>
                  <a:cubicBezTo>
                    <a:pt x="334" y="4704"/>
                    <a:pt x="1584" y="3453"/>
                    <a:pt x="3132" y="3453"/>
                  </a:cubicBezTo>
                  <a:close/>
                  <a:moveTo>
                    <a:pt x="4465" y="1"/>
                  </a:moveTo>
                  <a:cubicBezTo>
                    <a:pt x="3536" y="1"/>
                    <a:pt x="2786" y="763"/>
                    <a:pt x="2786" y="1679"/>
                  </a:cubicBezTo>
                  <a:lnTo>
                    <a:pt x="2786" y="3132"/>
                  </a:lnTo>
                  <a:cubicBezTo>
                    <a:pt x="1227" y="3311"/>
                    <a:pt x="0" y="4632"/>
                    <a:pt x="0" y="6239"/>
                  </a:cubicBezTo>
                  <a:lnTo>
                    <a:pt x="0" y="10240"/>
                  </a:lnTo>
                  <a:cubicBezTo>
                    <a:pt x="0" y="10692"/>
                    <a:pt x="357" y="11061"/>
                    <a:pt x="822" y="11061"/>
                  </a:cubicBezTo>
                  <a:lnTo>
                    <a:pt x="10740" y="11061"/>
                  </a:lnTo>
                  <a:cubicBezTo>
                    <a:pt x="11180" y="11061"/>
                    <a:pt x="11549" y="10704"/>
                    <a:pt x="11549" y="10240"/>
                  </a:cubicBezTo>
                  <a:lnTo>
                    <a:pt x="11549" y="6239"/>
                  </a:lnTo>
                  <a:cubicBezTo>
                    <a:pt x="11526" y="4632"/>
                    <a:pt x="10299" y="3287"/>
                    <a:pt x="8739" y="3132"/>
                  </a:cubicBezTo>
                  <a:lnTo>
                    <a:pt x="8739" y="1679"/>
                  </a:lnTo>
                  <a:cubicBezTo>
                    <a:pt x="8739" y="751"/>
                    <a:pt x="7977" y="1"/>
                    <a:pt x="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7222302" y="2588443"/>
              <a:ext cx="124426" cy="124043"/>
            </a:xfrm>
            <a:custGeom>
              <a:rect b="b" l="l" r="r" t="t"/>
              <a:pathLst>
                <a:path extrusionOk="0" h="3894" w="3906">
                  <a:moveTo>
                    <a:pt x="2441" y="334"/>
                  </a:moveTo>
                  <a:lnTo>
                    <a:pt x="2441" y="1286"/>
                  </a:lnTo>
                  <a:cubicBezTo>
                    <a:pt x="2441" y="1381"/>
                    <a:pt x="2513" y="1453"/>
                    <a:pt x="2608" y="1453"/>
                  </a:cubicBezTo>
                  <a:lnTo>
                    <a:pt x="3560" y="1453"/>
                  </a:lnTo>
                  <a:lnTo>
                    <a:pt x="3560" y="2429"/>
                  </a:lnTo>
                  <a:lnTo>
                    <a:pt x="2608" y="2429"/>
                  </a:lnTo>
                  <a:cubicBezTo>
                    <a:pt x="2513" y="2429"/>
                    <a:pt x="2441" y="2513"/>
                    <a:pt x="2441" y="2596"/>
                  </a:cubicBezTo>
                  <a:lnTo>
                    <a:pt x="2441" y="3548"/>
                  </a:lnTo>
                  <a:lnTo>
                    <a:pt x="1465" y="3548"/>
                  </a:lnTo>
                  <a:lnTo>
                    <a:pt x="1465" y="2596"/>
                  </a:lnTo>
                  <a:cubicBezTo>
                    <a:pt x="1465" y="2513"/>
                    <a:pt x="1382" y="2429"/>
                    <a:pt x="1298" y="2429"/>
                  </a:cubicBezTo>
                  <a:lnTo>
                    <a:pt x="346" y="2429"/>
                  </a:lnTo>
                  <a:lnTo>
                    <a:pt x="346" y="1453"/>
                  </a:lnTo>
                  <a:lnTo>
                    <a:pt x="1298" y="1453"/>
                  </a:lnTo>
                  <a:cubicBezTo>
                    <a:pt x="1382" y="1453"/>
                    <a:pt x="1465" y="1381"/>
                    <a:pt x="1465" y="1286"/>
                  </a:cubicBezTo>
                  <a:lnTo>
                    <a:pt x="1465" y="334"/>
                  </a:lnTo>
                  <a:close/>
                  <a:moveTo>
                    <a:pt x="1298" y="0"/>
                  </a:moveTo>
                  <a:cubicBezTo>
                    <a:pt x="1203" y="0"/>
                    <a:pt x="1131" y="84"/>
                    <a:pt x="1131" y="167"/>
                  </a:cubicBezTo>
                  <a:lnTo>
                    <a:pt x="1131" y="1120"/>
                  </a:lnTo>
                  <a:lnTo>
                    <a:pt x="179" y="1120"/>
                  </a:lnTo>
                  <a:cubicBezTo>
                    <a:pt x="96" y="1120"/>
                    <a:pt x="12" y="1191"/>
                    <a:pt x="12" y="1286"/>
                  </a:cubicBezTo>
                  <a:lnTo>
                    <a:pt x="12" y="2608"/>
                  </a:lnTo>
                  <a:cubicBezTo>
                    <a:pt x="0" y="2703"/>
                    <a:pt x="96" y="2774"/>
                    <a:pt x="179" y="2774"/>
                  </a:cubicBezTo>
                  <a:lnTo>
                    <a:pt x="1131" y="2774"/>
                  </a:lnTo>
                  <a:lnTo>
                    <a:pt x="1131" y="3727"/>
                  </a:lnTo>
                  <a:cubicBezTo>
                    <a:pt x="1131" y="3822"/>
                    <a:pt x="1203" y="3894"/>
                    <a:pt x="1298" y="3894"/>
                  </a:cubicBezTo>
                  <a:lnTo>
                    <a:pt x="2620" y="3894"/>
                  </a:lnTo>
                  <a:cubicBezTo>
                    <a:pt x="2715" y="3894"/>
                    <a:pt x="2786" y="3822"/>
                    <a:pt x="2786" y="3727"/>
                  </a:cubicBezTo>
                  <a:lnTo>
                    <a:pt x="2786" y="2774"/>
                  </a:lnTo>
                  <a:lnTo>
                    <a:pt x="3739" y="2774"/>
                  </a:lnTo>
                  <a:cubicBezTo>
                    <a:pt x="3822" y="2774"/>
                    <a:pt x="3906" y="2703"/>
                    <a:pt x="3906" y="2608"/>
                  </a:cubicBezTo>
                  <a:lnTo>
                    <a:pt x="3906" y="1286"/>
                  </a:lnTo>
                  <a:cubicBezTo>
                    <a:pt x="3906" y="1191"/>
                    <a:pt x="3822" y="1120"/>
                    <a:pt x="3739" y="1120"/>
                  </a:cubicBezTo>
                  <a:lnTo>
                    <a:pt x="2786" y="1120"/>
                  </a:lnTo>
                  <a:lnTo>
                    <a:pt x="2786" y="167"/>
                  </a:lnTo>
                  <a:cubicBezTo>
                    <a:pt x="2786" y="84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31"/>
          <p:cNvGrpSpPr/>
          <p:nvPr/>
        </p:nvGrpSpPr>
        <p:grpSpPr>
          <a:xfrm>
            <a:off x="1151880" y="1699256"/>
            <a:ext cx="549165" cy="548648"/>
            <a:chOff x="5756399" y="2434456"/>
            <a:chExt cx="367925" cy="367161"/>
          </a:xfrm>
        </p:grpSpPr>
        <p:sp>
          <p:nvSpPr>
            <p:cNvPr id="290" name="Google Shape;290;p31"/>
            <p:cNvSpPr/>
            <p:nvPr/>
          </p:nvSpPr>
          <p:spPr>
            <a:xfrm>
              <a:off x="5864865" y="2563023"/>
              <a:ext cx="39882" cy="68297"/>
            </a:xfrm>
            <a:custGeom>
              <a:rect b="b" l="l" r="r" t="t"/>
              <a:pathLst>
                <a:path extrusionOk="0" h="2144" w="1252">
                  <a:moveTo>
                    <a:pt x="918" y="334"/>
                  </a:moveTo>
                  <a:lnTo>
                    <a:pt x="918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1977"/>
                  </a:lnTo>
                  <a:cubicBezTo>
                    <a:pt x="1" y="2072"/>
                    <a:pt x="84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920261" y="2563023"/>
              <a:ext cx="40233" cy="68297"/>
            </a:xfrm>
            <a:custGeom>
              <a:rect b="b" l="l" r="r" t="t"/>
              <a:pathLst>
                <a:path extrusionOk="0" h="2144" w="1263">
                  <a:moveTo>
                    <a:pt x="929" y="334"/>
                  </a:moveTo>
                  <a:lnTo>
                    <a:pt x="929" y="1822"/>
                  </a:lnTo>
                  <a:lnTo>
                    <a:pt x="346" y="1822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84" y="1"/>
                    <a:pt x="12" y="72"/>
                    <a:pt x="12" y="167"/>
                  </a:cubicBezTo>
                  <a:lnTo>
                    <a:pt x="12" y="1977"/>
                  </a:lnTo>
                  <a:cubicBezTo>
                    <a:pt x="0" y="2072"/>
                    <a:pt x="84" y="2144"/>
                    <a:pt x="167" y="2144"/>
                  </a:cubicBezTo>
                  <a:lnTo>
                    <a:pt x="1096" y="2144"/>
                  </a:lnTo>
                  <a:cubicBezTo>
                    <a:pt x="1179" y="2144"/>
                    <a:pt x="1262" y="2072"/>
                    <a:pt x="1262" y="1977"/>
                  </a:cubicBezTo>
                  <a:lnTo>
                    <a:pt x="1262" y="167"/>
                  </a:lnTo>
                  <a:cubicBezTo>
                    <a:pt x="1262" y="72"/>
                    <a:pt x="1179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790165" y="2646451"/>
              <a:ext cx="39851" cy="68329"/>
            </a:xfrm>
            <a:custGeom>
              <a:rect b="b" l="l" r="r" t="t"/>
              <a:pathLst>
                <a:path extrusionOk="0" h="2145" w="1251">
                  <a:moveTo>
                    <a:pt x="917" y="334"/>
                  </a:moveTo>
                  <a:lnTo>
                    <a:pt x="917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977"/>
                  </a:lnTo>
                  <a:cubicBezTo>
                    <a:pt x="0" y="2073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6050707" y="2646451"/>
              <a:ext cx="39882" cy="68329"/>
            </a:xfrm>
            <a:custGeom>
              <a:rect b="b" l="l" r="r" t="t"/>
              <a:pathLst>
                <a:path extrusionOk="0" h="2145" w="1252">
                  <a:moveTo>
                    <a:pt x="930" y="334"/>
                  </a:moveTo>
                  <a:lnTo>
                    <a:pt x="930" y="1823"/>
                  </a:lnTo>
                  <a:lnTo>
                    <a:pt x="346" y="1823"/>
                  </a:lnTo>
                  <a:lnTo>
                    <a:pt x="346" y="334"/>
                  </a:lnTo>
                  <a:close/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1977"/>
                  </a:lnTo>
                  <a:cubicBezTo>
                    <a:pt x="1" y="2073"/>
                    <a:pt x="72" y="2144"/>
                    <a:pt x="168" y="2144"/>
                  </a:cubicBezTo>
                  <a:lnTo>
                    <a:pt x="1096" y="2144"/>
                  </a:lnTo>
                  <a:cubicBezTo>
                    <a:pt x="1180" y="2144"/>
                    <a:pt x="1251" y="2073"/>
                    <a:pt x="1251" y="1977"/>
                  </a:cubicBezTo>
                  <a:lnTo>
                    <a:pt x="1251" y="168"/>
                  </a:lnTo>
                  <a:cubicBezTo>
                    <a:pt x="1251" y="72"/>
                    <a:pt x="1180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5976007" y="2563023"/>
              <a:ext cx="39851" cy="68297"/>
            </a:xfrm>
            <a:custGeom>
              <a:rect b="b" l="l" r="r" t="t"/>
              <a:pathLst>
                <a:path extrusionOk="0" h="2144" w="1251">
                  <a:moveTo>
                    <a:pt x="917" y="334"/>
                  </a:moveTo>
                  <a:lnTo>
                    <a:pt x="917" y="1822"/>
                  </a:lnTo>
                  <a:lnTo>
                    <a:pt x="334" y="1822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977"/>
                  </a:lnTo>
                  <a:cubicBezTo>
                    <a:pt x="0" y="2072"/>
                    <a:pt x="72" y="2144"/>
                    <a:pt x="167" y="2144"/>
                  </a:cubicBezTo>
                  <a:lnTo>
                    <a:pt x="1084" y="2144"/>
                  </a:lnTo>
                  <a:cubicBezTo>
                    <a:pt x="1179" y="2144"/>
                    <a:pt x="1251" y="2072"/>
                    <a:pt x="1251" y="1977"/>
                  </a:cubicBezTo>
                  <a:lnTo>
                    <a:pt x="1251" y="167"/>
                  </a:lnTo>
                  <a:cubicBezTo>
                    <a:pt x="1251" y="72"/>
                    <a:pt x="1179" y="1"/>
                    <a:pt x="1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5919114" y="2453027"/>
              <a:ext cx="42877" cy="43673"/>
            </a:xfrm>
            <a:custGeom>
              <a:rect b="b" l="l" r="r" t="t"/>
              <a:pathLst>
                <a:path extrusionOk="0" h="1371" w="1346">
                  <a:moveTo>
                    <a:pt x="679" y="1"/>
                  </a:moveTo>
                  <a:cubicBezTo>
                    <a:pt x="596" y="1"/>
                    <a:pt x="524" y="72"/>
                    <a:pt x="524" y="167"/>
                  </a:cubicBezTo>
                  <a:lnTo>
                    <a:pt x="524" y="525"/>
                  </a:lnTo>
                  <a:lnTo>
                    <a:pt x="167" y="525"/>
                  </a:lnTo>
                  <a:cubicBezTo>
                    <a:pt x="72" y="525"/>
                    <a:pt x="1" y="596"/>
                    <a:pt x="1" y="691"/>
                  </a:cubicBezTo>
                  <a:cubicBezTo>
                    <a:pt x="1" y="775"/>
                    <a:pt x="72" y="846"/>
                    <a:pt x="167" y="846"/>
                  </a:cubicBezTo>
                  <a:lnTo>
                    <a:pt x="524" y="846"/>
                  </a:lnTo>
                  <a:lnTo>
                    <a:pt x="501" y="1203"/>
                  </a:lnTo>
                  <a:cubicBezTo>
                    <a:pt x="501" y="1299"/>
                    <a:pt x="584" y="1370"/>
                    <a:pt x="667" y="1370"/>
                  </a:cubicBezTo>
                  <a:cubicBezTo>
                    <a:pt x="751" y="1370"/>
                    <a:pt x="834" y="1299"/>
                    <a:pt x="834" y="1203"/>
                  </a:cubicBezTo>
                  <a:lnTo>
                    <a:pt x="834" y="846"/>
                  </a:lnTo>
                  <a:lnTo>
                    <a:pt x="1191" y="846"/>
                  </a:lnTo>
                  <a:cubicBezTo>
                    <a:pt x="1274" y="846"/>
                    <a:pt x="1346" y="775"/>
                    <a:pt x="1346" y="691"/>
                  </a:cubicBezTo>
                  <a:cubicBezTo>
                    <a:pt x="1346" y="596"/>
                    <a:pt x="1274" y="525"/>
                    <a:pt x="1191" y="525"/>
                  </a:cubicBezTo>
                  <a:lnTo>
                    <a:pt x="846" y="525"/>
                  </a:lnTo>
                  <a:lnTo>
                    <a:pt x="846" y="167"/>
                  </a:ln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5756399" y="2434456"/>
              <a:ext cx="367925" cy="367161"/>
            </a:xfrm>
            <a:custGeom>
              <a:rect b="b" l="l" r="r" t="t"/>
              <a:pathLst>
                <a:path extrusionOk="0" h="11526" w="11550">
                  <a:moveTo>
                    <a:pt x="7192" y="334"/>
                  </a:moveTo>
                  <a:lnTo>
                    <a:pt x="7192" y="2215"/>
                  </a:lnTo>
                  <a:lnTo>
                    <a:pt x="6287" y="2215"/>
                  </a:lnTo>
                  <a:cubicBezTo>
                    <a:pt x="6192" y="2215"/>
                    <a:pt x="6121" y="2298"/>
                    <a:pt x="6121" y="2382"/>
                  </a:cubicBezTo>
                  <a:cubicBezTo>
                    <a:pt x="6121" y="2477"/>
                    <a:pt x="6192" y="2548"/>
                    <a:pt x="6287" y="2548"/>
                  </a:cubicBezTo>
                  <a:lnTo>
                    <a:pt x="8859" y="2548"/>
                  </a:lnTo>
                  <a:lnTo>
                    <a:pt x="8859" y="2822"/>
                  </a:lnTo>
                  <a:lnTo>
                    <a:pt x="2692" y="2822"/>
                  </a:lnTo>
                  <a:lnTo>
                    <a:pt x="2692" y="2548"/>
                  </a:lnTo>
                  <a:lnTo>
                    <a:pt x="5335" y="2548"/>
                  </a:lnTo>
                  <a:cubicBezTo>
                    <a:pt x="5418" y="2548"/>
                    <a:pt x="5490" y="2477"/>
                    <a:pt x="5490" y="2382"/>
                  </a:cubicBezTo>
                  <a:cubicBezTo>
                    <a:pt x="5490" y="2298"/>
                    <a:pt x="5418" y="2215"/>
                    <a:pt x="5335" y="2215"/>
                  </a:cubicBezTo>
                  <a:lnTo>
                    <a:pt x="4370" y="2215"/>
                  </a:lnTo>
                  <a:lnTo>
                    <a:pt x="4370" y="334"/>
                  </a:lnTo>
                  <a:close/>
                  <a:moveTo>
                    <a:pt x="2787" y="4287"/>
                  </a:moveTo>
                  <a:lnTo>
                    <a:pt x="2787" y="4560"/>
                  </a:lnTo>
                  <a:lnTo>
                    <a:pt x="346" y="4560"/>
                  </a:lnTo>
                  <a:lnTo>
                    <a:pt x="346" y="4287"/>
                  </a:lnTo>
                  <a:close/>
                  <a:moveTo>
                    <a:pt x="7133" y="8037"/>
                  </a:moveTo>
                  <a:lnTo>
                    <a:pt x="7133" y="10537"/>
                  </a:lnTo>
                  <a:lnTo>
                    <a:pt x="5954" y="10537"/>
                  </a:lnTo>
                  <a:lnTo>
                    <a:pt x="5954" y="8037"/>
                  </a:lnTo>
                  <a:close/>
                  <a:moveTo>
                    <a:pt x="8442" y="3156"/>
                  </a:moveTo>
                  <a:lnTo>
                    <a:pt x="8442" y="10537"/>
                  </a:lnTo>
                  <a:lnTo>
                    <a:pt x="7478" y="10537"/>
                  </a:lnTo>
                  <a:lnTo>
                    <a:pt x="7478" y="7859"/>
                  </a:lnTo>
                  <a:cubicBezTo>
                    <a:pt x="7478" y="7775"/>
                    <a:pt x="7395" y="7704"/>
                    <a:pt x="7311" y="7704"/>
                  </a:cubicBezTo>
                  <a:lnTo>
                    <a:pt x="4287" y="7704"/>
                  </a:lnTo>
                  <a:cubicBezTo>
                    <a:pt x="4204" y="7704"/>
                    <a:pt x="4120" y="7775"/>
                    <a:pt x="4120" y="7859"/>
                  </a:cubicBezTo>
                  <a:lnTo>
                    <a:pt x="4120" y="10537"/>
                  </a:lnTo>
                  <a:lnTo>
                    <a:pt x="3156" y="10537"/>
                  </a:lnTo>
                  <a:lnTo>
                    <a:pt x="3132" y="3156"/>
                  </a:lnTo>
                  <a:close/>
                  <a:moveTo>
                    <a:pt x="5609" y="8061"/>
                  </a:moveTo>
                  <a:lnTo>
                    <a:pt x="5609" y="10561"/>
                  </a:lnTo>
                  <a:lnTo>
                    <a:pt x="4442" y="10561"/>
                  </a:lnTo>
                  <a:lnTo>
                    <a:pt x="4442" y="8061"/>
                  </a:lnTo>
                  <a:close/>
                  <a:moveTo>
                    <a:pt x="10966" y="4906"/>
                  </a:moveTo>
                  <a:lnTo>
                    <a:pt x="10966" y="10561"/>
                  </a:lnTo>
                  <a:lnTo>
                    <a:pt x="8764" y="10561"/>
                  </a:lnTo>
                  <a:lnTo>
                    <a:pt x="8764" y="4906"/>
                  </a:lnTo>
                  <a:close/>
                  <a:moveTo>
                    <a:pt x="11205" y="10883"/>
                  </a:moveTo>
                  <a:lnTo>
                    <a:pt x="11205" y="11180"/>
                  </a:lnTo>
                  <a:lnTo>
                    <a:pt x="334" y="11180"/>
                  </a:lnTo>
                  <a:lnTo>
                    <a:pt x="334" y="10883"/>
                  </a:lnTo>
                  <a:close/>
                  <a:moveTo>
                    <a:pt x="4216" y="0"/>
                  </a:moveTo>
                  <a:cubicBezTo>
                    <a:pt x="4120" y="0"/>
                    <a:pt x="4049" y="72"/>
                    <a:pt x="4049" y="167"/>
                  </a:cubicBezTo>
                  <a:lnTo>
                    <a:pt x="4049" y="2239"/>
                  </a:lnTo>
                  <a:lnTo>
                    <a:pt x="2537" y="2239"/>
                  </a:lnTo>
                  <a:cubicBezTo>
                    <a:pt x="2442" y="2239"/>
                    <a:pt x="2370" y="2310"/>
                    <a:pt x="2370" y="2394"/>
                  </a:cubicBezTo>
                  <a:lnTo>
                    <a:pt x="2370" y="3013"/>
                  </a:lnTo>
                  <a:cubicBezTo>
                    <a:pt x="2370" y="3096"/>
                    <a:pt x="2442" y="3179"/>
                    <a:pt x="2537" y="3179"/>
                  </a:cubicBezTo>
                  <a:lnTo>
                    <a:pt x="2787" y="3179"/>
                  </a:lnTo>
                  <a:lnTo>
                    <a:pt x="2787" y="3965"/>
                  </a:lnTo>
                  <a:lnTo>
                    <a:pt x="167" y="3965"/>
                  </a:lnTo>
                  <a:cubicBezTo>
                    <a:pt x="72" y="3965"/>
                    <a:pt x="1" y="4037"/>
                    <a:pt x="1" y="4132"/>
                  </a:cubicBezTo>
                  <a:lnTo>
                    <a:pt x="1" y="4739"/>
                  </a:lnTo>
                  <a:cubicBezTo>
                    <a:pt x="1" y="4822"/>
                    <a:pt x="72" y="4906"/>
                    <a:pt x="167" y="4906"/>
                  </a:cubicBezTo>
                  <a:lnTo>
                    <a:pt x="239" y="4906"/>
                  </a:lnTo>
                  <a:lnTo>
                    <a:pt x="239" y="6013"/>
                  </a:lnTo>
                  <a:cubicBezTo>
                    <a:pt x="239" y="6108"/>
                    <a:pt x="310" y="6180"/>
                    <a:pt x="406" y="6180"/>
                  </a:cubicBezTo>
                  <a:cubicBezTo>
                    <a:pt x="489" y="6180"/>
                    <a:pt x="572" y="6108"/>
                    <a:pt x="572" y="6013"/>
                  </a:cubicBezTo>
                  <a:lnTo>
                    <a:pt x="572" y="4906"/>
                  </a:lnTo>
                  <a:lnTo>
                    <a:pt x="2763" y="4906"/>
                  </a:lnTo>
                  <a:lnTo>
                    <a:pt x="2763" y="10561"/>
                  </a:lnTo>
                  <a:lnTo>
                    <a:pt x="572" y="10561"/>
                  </a:lnTo>
                  <a:lnTo>
                    <a:pt x="572" y="6870"/>
                  </a:lnTo>
                  <a:cubicBezTo>
                    <a:pt x="572" y="6775"/>
                    <a:pt x="489" y="6704"/>
                    <a:pt x="406" y="6704"/>
                  </a:cubicBezTo>
                  <a:cubicBezTo>
                    <a:pt x="310" y="6704"/>
                    <a:pt x="239" y="6775"/>
                    <a:pt x="239" y="6870"/>
                  </a:cubicBezTo>
                  <a:lnTo>
                    <a:pt x="239" y="10561"/>
                  </a:lnTo>
                  <a:lnTo>
                    <a:pt x="167" y="10561"/>
                  </a:lnTo>
                  <a:cubicBezTo>
                    <a:pt x="72" y="10561"/>
                    <a:pt x="1" y="10633"/>
                    <a:pt x="1" y="10716"/>
                  </a:cubicBezTo>
                  <a:lnTo>
                    <a:pt x="1" y="11359"/>
                  </a:lnTo>
                  <a:cubicBezTo>
                    <a:pt x="1" y="11454"/>
                    <a:pt x="72" y="11526"/>
                    <a:pt x="167" y="11526"/>
                  </a:cubicBezTo>
                  <a:lnTo>
                    <a:pt x="11371" y="11526"/>
                  </a:lnTo>
                  <a:cubicBezTo>
                    <a:pt x="11466" y="11526"/>
                    <a:pt x="11538" y="11454"/>
                    <a:pt x="11538" y="11359"/>
                  </a:cubicBezTo>
                  <a:lnTo>
                    <a:pt x="11538" y="10716"/>
                  </a:lnTo>
                  <a:cubicBezTo>
                    <a:pt x="11538" y="10633"/>
                    <a:pt x="11466" y="10561"/>
                    <a:pt x="11371" y="10561"/>
                  </a:cubicBezTo>
                  <a:lnTo>
                    <a:pt x="11300" y="10561"/>
                  </a:lnTo>
                  <a:lnTo>
                    <a:pt x="11300" y="4906"/>
                  </a:lnTo>
                  <a:lnTo>
                    <a:pt x="11383" y="4906"/>
                  </a:lnTo>
                  <a:cubicBezTo>
                    <a:pt x="11478" y="4906"/>
                    <a:pt x="11550" y="4822"/>
                    <a:pt x="11550" y="4739"/>
                  </a:cubicBezTo>
                  <a:lnTo>
                    <a:pt x="11550" y="4132"/>
                  </a:lnTo>
                  <a:cubicBezTo>
                    <a:pt x="11550" y="4037"/>
                    <a:pt x="11478" y="3965"/>
                    <a:pt x="11383" y="3965"/>
                  </a:cubicBezTo>
                  <a:lnTo>
                    <a:pt x="10359" y="3965"/>
                  </a:lnTo>
                  <a:cubicBezTo>
                    <a:pt x="10276" y="3965"/>
                    <a:pt x="10192" y="4037"/>
                    <a:pt x="10192" y="4132"/>
                  </a:cubicBezTo>
                  <a:cubicBezTo>
                    <a:pt x="10192" y="4215"/>
                    <a:pt x="10276" y="4287"/>
                    <a:pt x="10359" y="4287"/>
                  </a:cubicBezTo>
                  <a:lnTo>
                    <a:pt x="11216" y="4287"/>
                  </a:lnTo>
                  <a:lnTo>
                    <a:pt x="11216" y="4560"/>
                  </a:lnTo>
                  <a:lnTo>
                    <a:pt x="8776" y="4560"/>
                  </a:lnTo>
                  <a:lnTo>
                    <a:pt x="8776" y="4287"/>
                  </a:lnTo>
                  <a:lnTo>
                    <a:pt x="9526" y="4287"/>
                  </a:lnTo>
                  <a:cubicBezTo>
                    <a:pt x="9609" y="4287"/>
                    <a:pt x="9692" y="4215"/>
                    <a:pt x="9692" y="4132"/>
                  </a:cubicBezTo>
                  <a:cubicBezTo>
                    <a:pt x="9692" y="4037"/>
                    <a:pt x="9609" y="3965"/>
                    <a:pt x="9526" y="3965"/>
                  </a:cubicBezTo>
                  <a:lnTo>
                    <a:pt x="8776" y="3965"/>
                  </a:lnTo>
                  <a:lnTo>
                    <a:pt x="8776" y="3179"/>
                  </a:lnTo>
                  <a:lnTo>
                    <a:pt x="9038" y="3179"/>
                  </a:lnTo>
                  <a:cubicBezTo>
                    <a:pt x="9121" y="3179"/>
                    <a:pt x="9192" y="3096"/>
                    <a:pt x="9192" y="3013"/>
                  </a:cubicBezTo>
                  <a:lnTo>
                    <a:pt x="9192" y="2394"/>
                  </a:lnTo>
                  <a:cubicBezTo>
                    <a:pt x="9192" y="2310"/>
                    <a:pt x="9121" y="2239"/>
                    <a:pt x="9038" y="2239"/>
                  </a:cubicBezTo>
                  <a:lnTo>
                    <a:pt x="7525" y="2239"/>
                  </a:lnTo>
                  <a:lnTo>
                    <a:pt x="7525" y="167"/>
                  </a:lnTo>
                  <a:cubicBezTo>
                    <a:pt x="7525" y="72"/>
                    <a:pt x="7454" y="0"/>
                    <a:pt x="7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975" y="3483000"/>
            <a:ext cx="598075" cy="5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825" y="3399125"/>
            <a:ext cx="549175" cy="5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4601025" y="2270200"/>
            <a:ext cx="3827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&amp; Business Analysis </a:t>
            </a:r>
            <a:endParaRPr/>
          </a:p>
        </p:txBody>
      </p:sp>
      <p:sp>
        <p:nvSpPr>
          <p:cNvPr id="304" name="Google Shape;304;p32"/>
          <p:cNvSpPr txBox="1"/>
          <p:nvPr>
            <p:ph idx="2" type="title"/>
          </p:nvPr>
        </p:nvSpPr>
        <p:spPr>
          <a:xfrm>
            <a:off x="6552350" y="535000"/>
            <a:ext cx="1876500" cy="15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pic>
        <p:nvPicPr>
          <p:cNvPr id="305" name="Google Shape;305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543" l="355" r="879" t="691"/>
          <a:stretch/>
        </p:blipFill>
        <p:spPr>
          <a:xfrm>
            <a:off x="493175" y="636275"/>
            <a:ext cx="4023359" cy="4023359"/>
          </a:xfrm>
          <a:prstGeom prst="rect">
            <a:avLst/>
          </a:prstGeom>
        </p:spPr>
      </p:pic>
      <p:pic>
        <p:nvPicPr>
          <p:cNvPr id="306" name="Google Shape;306;p3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9256" l="0" r="0" t="9264"/>
          <a:stretch/>
        </p:blipFill>
        <p:spPr>
          <a:xfrm>
            <a:off x="475750" y="632700"/>
            <a:ext cx="4023351" cy="4023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/>
          <p:nvPr/>
        </p:nvSpPr>
        <p:spPr>
          <a:xfrm>
            <a:off x="4638200" y="1057150"/>
            <a:ext cx="3532200" cy="35922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1016025" y="2116750"/>
            <a:ext cx="2512800" cy="25326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3" name="Google Shape;31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</a:t>
            </a:r>
            <a:endParaRPr/>
          </a:p>
        </p:txBody>
      </p:sp>
      <p:sp>
        <p:nvSpPr>
          <p:cNvPr id="314" name="Google Shape;314;p33"/>
          <p:cNvSpPr txBox="1"/>
          <p:nvPr>
            <p:ph idx="7" type="subTitle"/>
          </p:nvPr>
        </p:nvSpPr>
        <p:spPr>
          <a:xfrm>
            <a:off x="1267350" y="1657913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2024</a:t>
            </a:r>
            <a:r>
              <a:rPr b="0" baseline="30000" lang="en" sz="15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500"/>
          </a:p>
        </p:txBody>
      </p:sp>
      <p:sp>
        <p:nvSpPr>
          <p:cNvPr id="315" name="Google Shape;315;p33"/>
          <p:cNvSpPr txBox="1"/>
          <p:nvPr/>
        </p:nvSpPr>
        <p:spPr>
          <a:xfrm>
            <a:off x="1312800" y="2304138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$20.9bn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5408450" y="129222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$148.4bn</a:t>
            </a:r>
            <a:endParaRPr sz="18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17" name="Google Shape;317;p33"/>
          <p:cNvSpPr txBox="1"/>
          <p:nvPr>
            <p:ph idx="7" type="subTitle"/>
          </p:nvPr>
        </p:nvSpPr>
        <p:spPr>
          <a:xfrm>
            <a:off x="5363000" y="627138"/>
            <a:ext cx="208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2029</a:t>
            </a:r>
            <a:r>
              <a:rPr b="0" baseline="30000" lang="en" sz="1500">
                <a:solidFill>
                  <a:srgbClr val="4B473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500"/>
          </a:p>
        </p:txBody>
      </p:sp>
      <p:sp>
        <p:nvSpPr>
          <p:cNvPr id="318" name="Google Shape;318;p33"/>
          <p:cNvSpPr/>
          <p:nvPr/>
        </p:nvSpPr>
        <p:spPr>
          <a:xfrm rot="-1395994">
            <a:off x="3678385" y="2736883"/>
            <a:ext cx="697198" cy="1538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49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362375" y="2868250"/>
            <a:ext cx="1820100" cy="1781100"/>
          </a:xfrm>
          <a:prstGeom prst="ellipse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5109350" y="2116750"/>
            <a:ext cx="2589900" cy="2532600"/>
          </a:xfrm>
          <a:prstGeom prst="ellipse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1312800" y="2950350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$8.7bn</a:t>
            </a:r>
            <a:endParaRPr sz="1600">
              <a:solidFill>
                <a:srgbClr val="F1C232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5435350" y="223977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$24.8bn</a:t>
            </a:r>
            <a:endParaRPr sz="1600">
              <a:solidFill>
                <a:srgbClr val="F1C232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1628325" y="3355450"/>
            <a:ext cx="1288200" cy="12939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1312800" y="342442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$90mm</a:t>
            </a:r>
            <a:endParaRPr>
              <a:solidFill>
                <a:srgbClr val="7F6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5494250" y="2868250"/>
            <a:ext cx="1820100" cy="1781100"/>
          </a:xfrm>
          <a:prstGeom prst="ellipse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5435350" y="2950350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$250mm</a:t>
            </a:r>
            <a:endParaRPr>
              <a:solidFill>
                <a:srgbClr val="7F6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7699250" y="4105750"/>
            <a:ext cx="1238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TAM</a:t>
            </a:r>
            <a:endParaRPr sz="1300">
              <a:solidFill>
                <a:schemeClr val="accent1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1C232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SAM</a:t>
            </a:r>
            <a:endParaRPr sz="1300">
              <a:solidFill>
                <a:srgbClr val="F1C232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6000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SOM</a:t>
            </a:r>
            <a:endParaRPr sz="1300">
              <a:solidFill>
                <a:srgbClr val="7F6000"/>
              </a:solidFill>
              <a:latin typeface="Epilogue SemiBold"/>
              <a:ea typeface="Epilogue SemiBold"/>
              <a:cs typeface="Epilogue SemiBold"/>
              <a:sym typeface="Epilogue SemiBold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1312800" y="2388900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AI in Healthcare</a:t>
            </a:r>
            <a:endParaRPr i="1" sz="1000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5408450" y="138437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AI in Healthcare</a:t>
            </a:r>
            <a:endParaRPr i="1" sz="1000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5408450" y="2388900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1C232"/>
                </a:solidFill>
                <a:latin typeface="Epilogue"/>
                <a:ea typeface="Epilogue"/>
                <a:cs typeface="Epilogue"/>
                <a:sym typeface="Epilogue"/>
              </a:rPr>
              <a:t>Teledermatology</a:t>
            </a:r>
            <a:endParaRPr i="1" sz="1000">
              <a:solidFill>
                <a:srgbClr val="F1C23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1312800" y="305872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1C232"/>
                </a:solidFill>
                <a:latin typeface="Epilogue"/>
                <a:ea typeface="Epilogue"/>
                <a:cs typeface="Epilogue"/>
                <a:sym typeface="Epilogue"/>
              </a:rPr>
              <a:t>Teledermatology</a:t>
            </a:r>
            <a:endParaRPr i="1" sz="1000">
              <a:solidFill>
                <a:srgbClr val="F1C23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1312800" y="353322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7F6000"/>
                </a:solidFill>
                <a:latin typeface="Epilogue"/>
                <a:ea typeface="Epilogue"/>
                <a:cs typeface="Epilogue"/>
                <a:sym typeface="Epilogue"/>
              </a:rPr>
              <a:t>~1% of market share</a:t>
            </a:r>
            <a:endParaRPr i="1" sz="800">
              <a:solidFill>
                <a:srgbClr val="7F6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5435350" y="3058725"/>
            <a:ext cx="1991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7F6000"/>
                </a:solidFill>
                <a:latin typeface="Epilogue"/>
                <a:ea typeface="Epilogue"/>
                <a:cs typeface="Epilogue"/>
                <a:sym typeface="Epilogue"/>
              </a:rPr>
              <a:t>~</a:t>
            </a:r>
            <a:r>
              <a:rPr i="1" lang="en" sz="800">
                <a:solidFill>
                  <a:srgbClr val="7F6000"/>
                </a:solidFill>
                <a:latin typeface="Epilogue"/>
                <a:ea typeface="Epilogue"/>
                <a:cs typeface="Epilogue"/>
                <a:sym typeface="Epilogue"/>
              </a:rPr>
              <a:t>1% of market share</a:t>
            </a:r>
            <a:endParaRPr i="1" sz="800">
              <a:solidFill>
                <a:srgbClr val="7F6000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4" name="Google Shape;334;p33"/>
          <p:cNvSpPr txBox="1"/>
          <p:nvPr>
            <p:ph idx="7" type="subTitle"/>
          </p:nvPr>
        </p:nvSpPr>
        <p:spPr>
          <a:xfrm rot="-1376961">
            <a:off x="2847768" y="2541195"/>
            <a:ext cx="2082750" cy="365638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48.1% CAGR</a:t>
            </a:r>
            <a:endParaRPr b="0" sz="1000"/>
          </a:p>
        </p:txBody>
      </p:sp>
      <p:sp>
        <p:nvSpPr>
          <p:cNvPr id="335" name="Google Shape;335;p33"/>
          <p:cNvSpPr txBox="1"/>
          <p:nvPr/>
        </p:nvSpPr>
        <p:spPr>
          <a:xfrm>
            <a:off x="6393650" y="4659975"/>
            <a:ext cx="8319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Markets &amp; Markets, Fortune Business Insights</a:t>
            </a:r>
            <a:endParaRPr sz="600">
              <a:solidFill>
                <a:srgbClr val="4B473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rn Patient Rehabilitation and Treatment Case Report by Slidesgo">
  <a:themeElements>
    <a:clrScheme name="Simple Light">
      <a:dk1>
        <a:srgbClr val="362B12"/>
      </a:dk1>
      <a:lt1>
        <a:srgbClr val="FFFFFF"/>
      </a:lt1>
      <a:dk2>
        <a:srgbClr val="F7F4EF"/>
      </a:dk2>
      <a:lt2>
        <a:srgbClr val="EFDEBA"/>
      </a:lt2>
      <a:accent1>
        <a:srgbClr val="BF97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